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5" r:id="rId7"/>
    <p:sldId id="285" r:id="rId8"/>
    <p:sldId id="264" r:id="rId9"/>
    <p:sldId id="289" r:id="rId10"/>
    <p:sldId id="286" r:id="rId11"/>
    <p:sldId id="273" r:id="rId12"/>
    <p:sldId id="268" r:id="rId13"/>
    <p:sldId id="287" r:id="rId14"/>
    <p:sldId id="283" r:id="rId15"/>
    <p:sldId id="274" r:id="rId16"/>
  </p:sldIdLst>
  <p:sldSz cx="9144000" cy="5143500" type="screen16x9"/>
  <p:notesSz cx="6797675" cy="987425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ork Sans" panose="020B0604020202020204" charset="0"/>
      <p:regular r:id="rId23"/>
      <p:bold r:id="rId24"/>
    </p:embeddedFont>
    <p:embeddedFont>
      <p:font typeface="Barlow Light" panose="020B0604020202020204" charset="0"/>
      <p:regular r:id="rId25"/>
      <p:bold r:id="rId26"/>
      <p:italic r:id="rId27"/>
      <p:boldItalic r:id="rId28"/>
    </p:embeddedFont>
    <p:embeddedFont>
      <p:font typeface="Miriam Libre" panose="020B0604020202020204" charset="-79"/>
      <p:regular r:id="rId29"/>
      <p:bold r:id="rId30"/>
    </p:embeddedFont>
    <p:embeddedFont>
      <p:font typeface="Barlow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9CEC90-438D-4ECE-8EDA-274E95794794}">
  <a:tblStyle styleId="{759CEC90-438D-4ECE-8EDA-274E95794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1500" autoAdjust="0"/>
  </p:normalViewPr>
  <p:slideViewPr>
    <p:cSldViewPr>
      <p:cViewPr varScale="1">
        <p:scale>
          <a:sx n="107" d="100"/>
          <a:sy n="107" d="100"/>
        </p:scale>
        <p:origin x="126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518D6-2F51-4983-9402-C6DD6536147B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E671E-5B4A-481C-AF39-4500375C3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694cd56_044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Факт отсутствия Самары на карте сувениров России находит отражение в сети </a:t>
            </a:r>
            <a:r>
              <a:rPr lang="ru-RU" dirty="0" smtClean="0"/>
              <a:t>интернет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maraschool164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chool164.ru/" TargetMode="External"/><Relationship Id="rId5" Type="http://schemas.openxmlformats.org/officeDocument/2006/relationships/hyperlink" Target="https://vk.com/away.php?to=https%3A%2F%2Ftwitter.com%2Fpoisk63164&amp;cc_key=" TargetMode="External"/><Relationship Id="rId4" Type="http://schemas.openxmlformats.org/officeDocument/2006/relationships/hyperlink" Target="https://vk.com/poisk6316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проектная инициатива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dirty="0" smtClean="0"/>
              <a:t>«ПОТЕРЯННЫЙ СУВЕНИР»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стратегический проект</a:t>
            </a:r>
            <a:br>
              <a:rPr lang="ru-RU" sz="3200" dirty="0" smtClean="0"/>
            </a:br>
            <a:r>
              <a:rPr lang="ru-RU" sz="3200" b="1" dirty="0" smtClean="0"/>
              <a:t>«Мой город – мой дом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1400" dirty="0" smtClean="0"/>
              <a:t>в </a:t>
            </a:r>
            <a:r>
              <a:rPr lang="ru-RU" sz="1400" dirty="0"/>
              <a:t>рамках Стратегии комплексного развития городского округа Самара на период до 2025 года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688" y="3867894"/>
            <a:ext cx="1250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Самара </a:t>
            </a:r>
            <a:r>
              <a:rPr lang="ru-RU" b="1" dirty="0" smtClean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2019</a:t>
            </a:r>
            <a:endParaRPr lang="ru-RU" b="1" dirty="0" smtClean="0">
              <a:solidFill>
                <a:schemeClr val="bg1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432191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4</a:t>
            </a:r>
            <a:r>
              <a:rPr lang="en" dirty="0" smtClean="0"/>
              <a:t>.</a:t>
            </a:r>
            <a:r>
              <a:rPr lang="ru-RU" dirty="0" smtClean="0"/>
              <a:t> РЕАЛИЗАЦИЯ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«найти и не сдаваться»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2019 год</a:t>
            </a:r>
            <a:endParaRPr dirty="0"/>
          </a:p>
        </p:txBody>
      </p:sp>
      <p:sp>
        <p:nvSpPr>
          <p:cNvPr id="409" name="Google Shape;409;p3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10" name="Google Shape;410;p30"/>
          <p:cNvSpPr/>
          <p:nvPr/>
        </p:nvSpPr>
        <p:spPr>
          <a:xfrm>
            <a:off x="251520" y="980878"/>
            <a:ext cx="2179300" cy="2313300"/>
          </a:xfrm>
          <a:prstGeom prst="homePlate">
            <a:avLst>
              <a:gd name="adj" fmla="val 30129"/>
            </a:avLst>
          </a:prstGeom>
          <a:solidFill>
            <a:srgbClr val="8184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История  края</a:t>
            </a:r>
            <a:endParaRPr sz="1800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1907704" y="980878"/>
            <a:ext cx="2572636" cy="2313300"/>
          </a:xfrm>
          <a:prstGeom prst="chevron">
            <a:avLst>
              <a:gd name="adj" fmla="val 26698"/>
            </a:avLst>
          </a:prstGeom>
          <a:solidFill>
            <a:srgbClr val="646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Школьный  продукт</a:t>
            </a:r>
            <a:endParaRPr sz="1800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3917744" y="980878"/>
            <a:ext cx="2454456" cy="2313300"/>
          </a:xfrm>
          <a:prstGeom prst="chevron">
            <a:avLst>
              <a:gd name="adj" fmla="val 29853"/>
            </a:avLst>
          </a:prstGeom>
          <a:solidFill>
            <a:srgbClr val="4F4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Сувенир</a:t>
            </a:r>
            <a:endParaRPr sz="1800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56" y="3352097"/>
            <a:ext cx="7803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ru-RU" sz="1200" dirty="0" smtClean="0"/>
              <a:t>Проект </a:t>
            </a:r>
            <a:r>
              <a:rPr lang="ru-RU" sz="1200" dirty="0"/>
              <a:t>будет </a:t>
            </a:r>
            <a:r>
              <a:rPr lang="ru-RU" sz="1200" dirty="0" smtClean="0"/>
              <a:t>оценен </a:t>
            </a:r>
            <a:r>
              <a:rPr lang="ru-RU" sz="1200" dirty="0"/>
              <a:t>как </a:t>
            </a:r>
            <a:r>
              <a:rPr lang="ru-RU" sz="1200" dirty="0" smtClean="0"/>
              <a:t>эффективный при одновременном</a:t>
            </a:r>
          </a:p>
          <a:p>
            <a:pPr marL="139700" indent="0">
              <a:buNone/>
            </a:pPr>
            <a:r>
              <a:rPr lang="ru-RU" sz="1200" dirty="0" smtClean="0"/>
              <a:t>выполнении </a:t>
            </a:r>
            <a:r>
              <a:rPr lang="ru-RU" sz="1200" dirty="0"/>
              <a:t>следующих условий:</a:t>
            </a:r>
          </a:p>
          <a:p>
            <a:pPr marL="139700" indent="0">
              <a:buNone/>
            </a:pPr>
            <a:r>
              <a:rPr lang="ru-RU" sz="1200" dirty="0"/>
              <a:t>- массовое вовлечение образовательных учреждений в проект;</a:t>
            </a:r>
          </a:p>
          <a:p>
            <a:pPr marL="311150" indent="-171450">
              <a:buFontTx/>
              <a:buChar char="-"/>
            </a:pPr>
            <a:r>
              <a:rPr lang="ru-RU" sz="1200" dirty="0" smtClean="0"/>
              <a:t>организация </a:t>
            </a:r>
            <a:r>
              <a:rPr lang="ru-RU" sz="1200" dirty="0"/>
              <a:t>выставки сувениров и отбор победителя народным голосованием </a:t>
            </a:r>
            <a:endParaRPr lang="ru-RU" sz="1200" dirty="0" smtClean="0"/>
          </a:p>
          <a:p>
            <a:pPr marL="139700"/>
            <a:r>
              <a:rPr lang="ru-RU" sz="1200" dirty="0" smtClean="0"/>
              <a:t>и </a:t>
            </a:r>
            <a:r>
              <a:rPr lang="ru-RU" sz="1200" dirty="0"/>
              <a:t>членами экспертного жюри </a:t>
            </a:r>
            <a:endParaRPr lang="ru-RU" sz="1200" dirty="0" smtClean="0"/>
          </a:p>
          <a:p>
            <a:pPr marL="311150" indent="-171450">
              <a:buFontTx/>
              <a:buChar char="-"/>
            </a:pPr>
            <a:r>
              <a:rPr lang="ru-RU" sz="1200" dirty="0" smtClean="0"/>
              <a:t>производство </a:t>
            </a:r>
            <a:r>
              <a:rPr lang="ru-RU" sz="1200" dirty="0"/>
              <a:t>сувенира партии некоторого объема для реализации </a:t>
            </a:r>
            <a:endParaRPr lang="ru-RU" sz="1200" dirty="0" smtClean="0"/>
          </a:p>
          <a:p>
            <a:pPr marL="139700"/>
            <a:r>
              <a:rPr lang="ru-RU" sz="1200" dirty="0" smtClean="0"/>
              <a:t>в </a:t>
            </a:r>
            <a:r>
              <a:rPr lang="ru-RU" sz="1200" dirty="0"/>
              <a:t>сувенирных магазинах региона   (при информационной и финансовой поддержке).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НЕОБХОДИМЫЕ УСЛОВИЯ</a:t>
            </a:r>
            <a:endParaRPr dirty="0"/>
          </a:p>
        </p:txBody>
      </p:sp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1512597" y="1850439"/>
            <a:ext cx="2993400" cy="2302200"/>
          </a:xfrm>
          <a:prstGeom prst="triangle">
            <a:avLst>
              <a:gd name="adj" fmla="val 50000"/>
            </a:avLst>
          </a:prstGeom>
          <a:solidFill>
            <a:srgbClr val="A5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2178452" y="3079599"/>
            <a:ext cx="1662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Barlow Light"/>
                <a:ea typeface="Barlow Light"/>
                <a:cs typeface="Barlow Light"/>
                <a:sym typeface="Barlow Light"/>
              </a:rPr>
              <a:t>СУВЕНИР</a:t>
            </a:r>
            <a:endParaRPr sz="24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/>
          <a:srcRect l="33501" t="47141" r="48049" b="13723"/>
          <a:stretch/>
        </p:blipFill>
        <p:spPr bwMode="auto">
          <a:xfrm>
            <a:off x="338200" y="1372322"/>
            <a:ext cx="13064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" name="Google Shape;340;p25"/>
          <p:cNvGrpSpPr/>
          <p:nvPr/>
        </p:nvGrpSpPr>
        <p:grpSpPr>
          <a:xfrm>
            <a:off x="2004287" y="3804234"/>
            <a:ext cx="2821514" cy="908741"/>
            <a:chOff x="3698064" y="3159725"/>
            <a:chExt cx="2449869" cy="789043"/>
          </a:xfrm>
        </p:grpSpPr>
        <p:sp>
          <p:nvSpPr>
            <p:cNvPr id="341" name="Google Shape;341;p25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818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2" name="Google Shape;342;p25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 smtClean="0">
                  <a:latin typeface="Barlow Light"/>
                  <a:ea typeface="Barlow Light"/>
                  <a:cs typeface="Barlow Light"/>
                  <a:sym typeface="Barlow Light"/>
                </a:rPr>
                <a:t>ПОЛЕЗНОСТЬ </a:t>
              </a:r>
              <a:r>
                <a:rPr lang="en-US" sz="800" dirty="0" smtClean="0">
                  <a:latin typeface="Barlow Light"/>
                  <a:ea typeface="Barlow Light"/>
                  <a:cs typeface="Barlow Light"/>
                  <a:sym typeface="Barlow Light"/>
                </a:rPr>
                <a:t>/</a:t>
              </a:r>
              <a:r>
                <a:rPr lang="ru-RU" sz="800" dirty="0" smtClean="0">
                  <a:latin typeface="Barlow Light"/>
                  <a:ea typeface="Barlow Light"/>
                  <a:cs typeface="Barlow Light"/>
                  <a:sym typeface="Barlow Light"/>
                </a:rPr>
                <a:t> ПРАКТИЧНОСТЬ</a:t>
              </a:r>
              <a:endParaRPr sz="800" dirty="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6463BD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1238486" y="1922339"/>
            <a:ext cx="1439155" cy="2533181"/>
            <a:chOff x="3033133" y="1525710"/>
            <a:chExt cx="1249592" cy="2199515"/>
          </a:xfrm>
        </p:grpSpPr>
        <p:sp>
          <p:nvSpPr>
            <p:cNvPr id="345" name="Google Shape;345;p25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818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6" name="Google Shape;346;p25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 smtClean="0">
                  <a:latin typeface="Barlow Light"/>
                  <a:ea typeface="Barlow Light"/>
                  <a:cs typeface="Barlow Light"/>
                  <a:sym typeface="Barlow Light"/>
                </a:rPr>
                <a:t>СИМВОЛ  «СЕРДЕЧКО с ВОЛГОЙ»</a:t>
              </a:r>
              <a:endParaRPr sz="800" dirty="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8184D9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8" name="Google Shape;348;p25"/>
          <p:cNvGrpSpPr/>
          <p:nvPr/>
        </p:nvGrpSpPr>
        <p:grpSpPr>
          <a:xfrm>
            <a:off x="2684532" y="1545030"/>
            <a:ext cx="2035553" cy="2144463"/>
            <a:chOff x="4288708" y="1198100"/>
            <a:chExt cx="1767434" cy="1861998"/>
          </a:xfrm>
        </p:grpSpPr>
        <p:sp>
          <p:nvSpPr>
            <p:cNvPr id="349" name="Google Shape;349;p25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4F4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4F4A9E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51" name="Google Shape;351;p25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 smtClean="0">
                  <a:latin typeface="Barlow Light"/>
                  <a:ea typeface="Barlow Light"/>
                  <a:cs typeface="Barlow Light"/>
                  <a:sym typeface="Barlow Light"/>
                </a:rPr>
                <a:t>ИСТОРИЧЕСКИЙ  </a:t>
              </a:r>
              <a:r>
                <a:rPr lang="ru-RU" sz="800" dirty="0" smtClean="0">
                  <a:latin typeface="Barlow Light"/>
                  <a:ea typeface="Barlow Light"/>
                  <a:cs typeface="Barlow Light"/>
                  <a:sym typeface="Barlow Light"/>
                </a:rPr>
                <a:t>ФАКТ и СМЕКАЛКА</a:t>
              </a:r>
              <a:endParaRPr sz="800" dirty="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707654"/>
            <a:ext cx="4321914" cy="13402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5</a:t>
            </a:r>
            <a:r>
              <a:rPr lang="en" dirty="0" smtClean="0"/>
              <a:t>.</a:t>
            </a:r>
            <a:r>
              <a:rPr lang="ru-RU" dirty="0" smtClean="0"/>
              <a:t> ОЖИДАЕМЫЕ РЕЗУЛЬТАТЫ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«и участие, и победа»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0FE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/>
          <p:nvPr/>
        </p:nvSpPr>
        <p:spPr>
          <a:xfrm>
            <a:off x="2605111" y="1930283"/>
            <a:ext cx="3491880" cy="5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chemeClr val="bg1"/>
                </a:solidFill>
                <a:latin typeface="Barlow Light"/>
                <a:ea typeface="Barlow Light"/>
                <a:cs typeface="Barlow Light"/>
                <a:sym typeface="Barlow Light"/>
              </a:rPr>
              <a:t>ВОВЛЕЧЕННОСТЬ</a:t>
            </a:r>
            <a:endParaRPr sz="3200" dirty="0">
              <a:solidFill>
                <a:schemeClr val="bg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610" name="Google Shape;610;p40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611" name="Google Shape;611;p40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626" name="Google Shape;626;p4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0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632" name="Google Shape;632;p40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0"/>
          <p:cNvSpPr/>
          <p:nvPr/>
        </p:nvSpPr>
        <p:spPr>
          <a:xfrm>
            <a:off x="2164700" y="588535"/>
            <a:ext cx="264193" cy="304061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0"/>
          <p:cNvSpPr/>
          <p:nvPr/>
        </p:nvSpPr>
        <p:spPr>
          <a:xfrm>
            <a:off x="2694458" y="589468"/>
            <a:ext cx="228036" cy="302196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40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640" name="Google Shape;640;p4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40"/>
          <p:cNvSpPr/>
          <p:nvPr/>
        </p:nvSpPr>
        <p:spPr>
          <a:xfrm>
            <a:off x="4168770" y="588078"/>
            <a:ext cx="349486" cy="304975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40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646" name="Google Shape;646;p4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40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654" name="Google Shape;654;p4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40"/>
          <p:cNvSpPr/>
          <p:nvPr/>
        </p:nvSpPr>
        <p:spPr>
          <a:xfrm>
            <a:off x="2137830" y="1094183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0"/>
          <p:cNvSpPr/>
          <p:nvPr/>
        </p:nvSpPr>
        <p:spPr>
          <a:xfrm>
            <a:off x="2649966" y="1109940"/>
            <a:ext cx="317040" cy="284594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0"/>
          <p:cNvSpPr/>
          <p:nvPr/>
        </p:nvSpPr>
        <p:spPr>
          <a:xfrm>
            <a:off x="3166269" y="1112261"/>
            <a:ext cx="307772" cy="2799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0"/>
          <p:cNvSpPr/>
          <p:nvPr/>
        </p:nvSpPr>
        <p:spPr>
          <a:xfrm>
            <a:off x="3688148" y="1115040"/>
            <a:ext cx="287372" cy="2743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40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663" name="Google Shape;663;p40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666" name="Google Shape;666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40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669" name="Google Shape;669;p40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40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673" name="Google Shape;673;p40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40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681" name="Google Shape;681;p4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40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688" name="Google Shape;688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40"/>
          <p:cNvSpPr/>
          <p:nvPr/>
        </p:nvSpPr>
        <p:spPr>
          <a:xfrm>
            <a:off x="2655979" y="1611420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40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694" name="Google Shape;694;p4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40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697" name="Google Shape;697;p40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0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703" name="Google Shape;703;p4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706" name="Google Shape;706;p4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714" name="Google Shape;714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40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720" name="Google Shape;720;p40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40"/>
          <p:cNvGrpSpPr/>
          <p:nvPr/>
        </p:nvGrpSpPr>
        <p:grpSpPr>
          <a:xfrm>
            <a:off x="5850705" y="4125318"/>
            <a:ext cx="154809" cy="386556"/>
            <a:chOff x="3384375" y="2267500"/>
            <a:chExt cx="203375" cy="507825"/>
          </a:xfrm>
        </p:grpSpPr>
        <p:sp>
          <p:nvSpPr>
            <p:cNvPr id="744" name="Google Shape;744;p40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40"/>
          <p:cNvGrpSpPr/>
          <p:nvPr/>
        </p:nvGrpSpPr>
        <p:grpSpPr>
          <a:xfrm>
            <a:off x="6648785" y="4236785"/>
            <a:ext cx="127006" cy="288305"/>
            <a:chOff x="4747025" y="2332025"/>
            <a:chExt cx="166850" cy="378750"/>
          </a:xfrm>
        </p:grpSpPr>
        <p:sp>
          <p:nvSpPr>
            <p:cNvPr id="747" name="Google Shape;747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40"/>
          <p:cNvGrpSpPr/>
          <p:nvPr/>
        </p:nvGrpSpPr>
        <p:grpSpPr>
          <a:xfrm>
            <a:off x="6257614" y="4144274"/>
            <a:ext cx="131631" cy="382846"/>
            <a:chOff x="4071800" y="2269925"/>
            <a:chExt cx="172925" cy="502950"/>
          </a:xfrm>
        </p:grpSpPr>
        <p:sp>
          <p:nvSpPr>
            <p:cNvPr id="750" name="Google Shape;750;p40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40"/>
          <p:cNvGrpSpPr/>
          <p:nvPr/>
        </p:nvGrpSpPr>
        <p:grpSpPr>
          <a:xfrm>
            <a:off x="1660428" y="2110135"/>
            <a:ext cx="313329" cy="294794"/>
            <a:chOff x="5972700" y="2330200"/>
            <a:chExt cx="411625" cy="387275"/>
          </a:xfrm>
        </p:grpSpPr>
        <p:sp>
          <p:nvSpPr>
            <p:cNvPr id="754" name="Google Shape;754;p4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757" name="Google Shape;757;p40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40"/>
          <p:cNvSpPr/>
          <p:nvPr/>
        </p:nvSpPr>
        <p:spPr>
          <a:xfrm>
            <a:off x="1633097" y="2592134"/>
            <a:ext cx="304061" cy="390267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0"/>
          <p:cNvSpPr/>
          <p:nvPr/>
        </p:nvSpPr>
        <p:spPr>
          <a:xfrm>
            <a:off x="1160810" y="2592134"/>
            <a:ext cx="225277" cy="390267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40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768" name="Google Shape;768;p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40"/>
          <p:cNvSpPr/>
          <p:nvPr/>
        </p:nvSpPr>
        <p:spPr>
          <a:xfrm>
            <a:off x="3670526" y="2625970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40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772" name="Google Shape;772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40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775" name="Google Shape;775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40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780" name="Google Shape;780;p40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40"/>
          <p:cNvSpPr/>
          <p:nvPr/>
        </p:nvSpPr>
        <p:spPr>
          <a:xfrm>
            <a:off x="4732819" y="2611145"/>
            <a:ext cx="244726" cy="352264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40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785" name="Google Shape;785;p40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792" name="Google Shape;792;p4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40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802" name="Google Shape;802;p40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40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806" name="Google Shape;806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40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810" name="Google Shape;810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40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816" name="Google Shape;816;p40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40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819" name="Google Shape;819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0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827" name="Google Shape;827;p4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40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834" name="Google Shape;834;p4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40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837" name="Google Shape;837;p4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40"/>
          <p:cNvSpPr/>
          <p:nvPr/>
        </p:nvSpPr>
        <p:spPr>
          <a:xfrm>
            <a:off x="1091294" y="3707734"/>
            <a:ext cx="364310" cy="20579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0"/>
          <p:cNvSpPr/>
          <p:nvPr/>
        </p:nvSpPr>
        <p:spPr>
          <a:xfrm>
            <a:off x="3165812" y="3656276"/>
            <a:ext cx="308686" cy="3087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0"/>
          <p:cNvSpPr/>
          <p:nvPr/>
        </p:nvSpPr>
        <p:spPr>
          <a:xfrm>
            <a:off x="2654133" y="3675744"/>
            <a:ext cx="308686" cy="269769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0"/>
          <p:cNvSpPr/>
          <p:nvPr/>
        </p:nvSpPr>
        <p:spPr>
          <a:xfrm>
            <a:off x="3676102" y="3654887"/>
            <a:ext cx="311464" cy="31148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40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846" name="Google Shape;846;p40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40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855" name="Google Shape;855;p40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0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858" name="Google Shape;858;p4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40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865" name="Google Shape;865;p4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873" name="Google Shape;873;p40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0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877" name="Google Shape;877;p40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40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884" name="Google Shape;884;p40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40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888" name="Google Shape;888;p40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0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892" name="Google Shape;892;p40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40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898" name="Google Shape;898;p4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40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926" name="Google Shape;926;p40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950" name="Google Shape;950;p40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40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965" name="Google Shape;965;p40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40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969" name="Google Shape;969;p40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40"/>
          <p:cNvGrpSpPr/>
          <p:nvPr/>
        </p:nvGrpSpPr>
        <p:grpSpPr>
          <a:xfrm>
            <a:off x="2236584" y="2146262"/>
            <a:ext cx="195590" cy="310094"/>
            <a:chOff x="6718575" y="2318625"/>
            <a:chExt cx="256950" cy="407375"/>
          </a:xfrm>
        </p:grpSpPr>
        <p:sp>
          <p:nvSpPr>
            <p:cNvPr id="976" name="Google Shape;976;p4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985" name="Google Shape;985;p40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0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989" name="Google Shape;989;p40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40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995" name="Google Shape;995;p40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40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003" name="Google Shape;1003;p4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40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010" name="Google Shape;1010;p40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0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020" name="Google Shape;1020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40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032" name="Google Shape;1032;p4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40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038" name="Google Shape;1038;p40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40"/>
          <p:cNvSpPr/>
          <p:nvPr/>
        </p:nvSpPr>
        <p:spPr>
          <a:xfrm>
            <a:off x="6382717" y="2560493"/>
            <a:ext cx="1800200" cy="129614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grpSp>
        <p:nvGrpSpPr>
          <p:cNvPr id="451" name="Google Shape;728;p40"/>
          <p:cNvGrpSpPr/>
          <p:nvPr/>
        </p:nvGrpSpPr>
        <p:grpSpPr>
          <a:xfrm>
            <a:off x="1187624" y="2139702"/>
            <a:ext cx="290150" cy="290150"/>
            <a:chOff x="1278900" y="2333250"/>
            <a:chExt cx="381175" cy="381175"/>
          </a:xfrm>
        </p:grpSpPr>
        <p:sp>
          <p:nvSpPr>
            <p:cNvPr id="452" name="Google Shape;729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323429" y="642171"/>
            <a:ext cx="1459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9</a:t>
            </a:r>
            <a:r>
              <a:rPr lang="en" dirty="0">
                <a:solidFill>
                  <a:srgbClr val="FFFFFF"/>
                </a:solidFill>
              </a:rPr>
              <a:t>9</a:t>
            </a:r>
            <a:r>
              <a:rPr lang="ru-RU" dirty="0">
                <a:solidFill>
                  <a:srgbClr val="FFFFFF"/>
                </a:solidFill>
              </a:rPr>
              <a:t>+  вариантов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3429" y="1125149"/>
            <a:ext cx="1475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FFFFFF"/>
                </a:solidFill>
              </a:rPr>
              <a:t>2+ победителя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7222" y="1609557"/>
            <a:ext cx="1399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>
                <a:solidFill>
                  <a:srgbClr val="FFFFFF"/>
                </a:solidFill>
              </a:rPr>
              <a:t>100</a:t>
            </a:r>
            <a:r>
              <a:rPr lang="en" dirty="0" smtClean="0">
                <a:solidFill>
                  <a:srgbClr val="FFFFFF"/>
                </a:solidFill>
              </a:rPr>
              <a:t>%</a:t>
            </a:r>
            <a:r>
              <a:rPr lang="ru-RU" dirty="0" smtClean="0">
                <a:solidFill>
                  <a:srgbClr val="FFFFFF"/>
                </a:solidFill>
              </a:rPr>
              <a:t> жителей</a:t>
            </a:r>
            <a:endParaRPr lang="e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 что ещё?</a:t>
            </a:r>
            <a:endParaRPr dirty="0"/>
          </a:p>
        </p:txBody>
      </p:sp>
      <p:sp>
        <p:nvSpPr>
          <p:cNvPr id="418" name="Google Shape;418;p31"/>
          <p:cNvSpPr txBox="1">
            <a:spLocks noGrp="1"/>
          </p:cNvSpPr>
          <p:nvPr>
            <p:ph type="body" idx="1"/>
          </p:nvPr>
        </p:nvSpPr>
        <p:spPr>
          <a:xfrm>
            <a:off x="323528" y="1203598"/>
            <a:ext cx="1656300" cy="638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Изучение истории края</a:t>
            </a:r>
            <a:endParaRPr b="1" dirty="0"/>
          </a:p>
        </p:txBody>
      </p:sp>
      <p:sp>
        <p:nvSpPr>
          <p:cNvPr id="419" name="Google Shape;419;p31"/>
          <p:cNvSpPr txBox="1">
            <a:spLocks noGrp="1"/>
          </p:cNvSpPr>
          <p:nvPr>
            <p:ph type="body" idx="2"/>
          </p:nvPr>
        </p:nvSpPr>
        <p:spPr>
          <a:xfrm>
            <a:off x="2195736" y="1275606"/>
            <a:ext cx="1656300" cy="638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Работа в команде</a:t>
            </a:r>
            <a:endParaRPr b="1"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body" idx="3"/>
          </p:nvPr>
        </p:nvSpPr>
        <p:spPr>
          <a:xfrm>
            <a:off x="3923928" y="1275606"/>
            <a:ext cx="1656300" cy="638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smtClean="0"/>
              <a:t>Работа </a:t>
            </a:r>
            <a:r>
              <a:rPr lang="ru-RU" b="1" dirty="0" smtClean="0"/>
              <a:t>над проектом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422" name="Google Shape;422;p31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1656300" cy="47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Узнаваемость бренда</a:t>
            </a:r>
            <a:endParaRPr b="1" dirty="0"/>
          </a:p>
        </p:txBody>
      </p:sp>
      <p:sp>
        <p:nvSpPr>
          <p:cNvPr id="423" name="Google Shape;423;p31"/>
          <p:cNvSpPr txBox="1">
            <a:spLocks noGrp="1"/>
          </p:cNvSpPr>
          <p:nvPr>
            <p:ph type="body" idx="2"/>
          </p:nvPr>
        </p:nvSpPr>
        <p:spPr>
          <a:xfrm>
            <a:off x="2267744" y="1995687"/>
            <a:ext cx="165630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Приобщение к труду, профессии</a:t>
            </a:r>
            <a:endParaRPr b="1" dirty="0"/>
          </a:p>
        </p:txBody>
      </p:sp>
      <p:sp>
        <p:nvSpPr>
          <p:cNvPr id="424" name="Google Shape;424;p31"/>
          <p:cNvSpPr txBox="1">
            <a:spLocks noGrp="1"/>
          </p:cNvSpPr>
          <p:nvPr>
            <p:ph type="body" idx="3"/>
          </p:nvPr>
        </p:nvSpPr>
        <p:spPr>
          <a:xfrm>
            <a:off x="4067944" y="1995686"/>
            <a:ext cx="1656300" cy="47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Созидание будущего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10" name="Google Shape;728;p40"/>
          <p:cNvGrpSpPr/>
          <p:nvPr/>
        </p:nvGrpSpPr>
        <p:grpSpPr>
          <a:xfrm>
            <a:off x="1280783" y="2282916"/>
            <a:ext cx="290150" cy="290150"/>
            <a:chOff x="1278900" y="2333250"/>
            <a:chExt cx="381175" cy="381175"/>
          </a:xfrm>
        </p:grpSpPr>
        <p:sp>
          <p:nvSpPr>
            <p:cNvPr id="11" name="Google Shape;729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28;p40"/>
          <p:cNvGrpSpPr/>
          <p:nvPr/>
        </p:nvGrpSpPr>
        <p:grpSpPr>
          <a:xfrm>
            <a:off x="1433183" y="2931790"/>
            <a:ext cx="290150" cy="72008"/>
            <a:chOff x="1278900" y="2333250"/>
            <a:chExt cx="381175" cy="381175"/>
          </a:xfrm>
        </p:grpSpPr>
        <p:sp>
          <p:nvSpPr>
            <p:cNvPr id="16" name="Google Shape;729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728;p40"/>
          <p:cNvGrpSpPr/>
          <p:nvPr/>
        </p:nvGrpSpPr>
        <p:grpSpPr>
          <a:xfrm>
            <a:off x="539552" y="2832146"/>
            <a:ext cx="1336181" cy="45719"/>
            <a:chOff x="1278900" y="2333250"/>
            <a:chExt cx="381175" cy="381175"/>
          </a:xfrm>
        </p:grpSpPr>
        <p:sp>
          <p:nvSpPr>
            <p:cNvPr id="21" name="Google Shape;729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28;p40"/>
          <p:cNvGrpSpPr/>
          <p:nvPr/>
        </p:nvGrpSpPr>
        <p:grpSpPr>
          <a:xfrm>
            <a:off x="1009893" y="3003798"/>
            <a:ext cx="3242102" cy="45719"/>
            <a:chOff x="1369600" y="2493761"/>
            <a:chExt cx="924881" cy="381175"/>
          </a:xfrm>
        </p:grpSpPr>
        <p:sp>
          <p:nvSpPr>
            <p:cNvPr id="26" name="Google Shape;729;p40"/>
            <p:cNvSpPr/>
            <p:nvPr/>
          </p:nvSpPr>
          <p:spPr>
            <a:xfrm>
              <a:off x="1913306" y="2493761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28;p40"/>
          <p:cNvGrpSpPr/>
          <p:nvPr/>
        </p:nvGrpSpPr>
        <p:grpSpPr>
          <a:xfrm>
            <a:off x="2339752" y="3075806"/>
            <a:ext cx="1336181" cy="45719"/>
            <a:chOff x="1278900" y="2333250"/>
            <a:chExt cx="381175" cy="381175"/>
          </a:xfrm>
        </p:grpSpPr>
        <p:sp>
          <p:nvSpPr>
            <p:cNvPr id="31" name="Google Shape;729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23528" y="2715766"/>
            <a:ext cx="165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A5B0FE"/>
              </a:buClr>
              <a:buSzPts val="1200"/>
            </a:pP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Создание электронного буклета с тезисами и основными идеями учащихся, комментариями педагогов, отзывами консультантов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271576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A5B0FE"/>
              </a:buClr>
              <a:buSzPts val="1200"/>
            </a:pP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Разработка </a:t>
            </a: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программ профильных смен</a:t>
            </a:r>
            <a:endParaRPr lang="ru-RU" sz="1200" b="1" dirty="0" smtClean="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2787774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A5B0FE"/>
              </a:buClr>
              <a:buSzPts val="1200"/>
            </a:pP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Производство сувенира партии некоторого объема для реализации в сувенирных магазинах региона   (при информационной и финансовой поддержке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5138700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КАРТОЧКА ПРОЕКТА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3563888" y="843558"/>
            <a:ext cx="2232248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b="1" dirty="0" smtClean="0"/>
              <a:t>Контакты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ru-RU" sz="1200" dirty="0" smtClean="0"/>
              <a:t>Копылова </a:t>
            </a:r>
            <a:r>
              <a:rPr lang="ru-RU" sz="1200" dirty="0" smtClean="0"/>
              <a:t>Евгения Ивановна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 sz="1200" dirty="0" smtClean="0">
                <a:hlinkClick r:id="rId3" tooltip="Открыть адрес электронной почты в почтовой программе"/>
              </a:rPr>
              <a:t>dv2801@yandex.ru </a:t>
            </a:r>
            <a:r>
              <a:rPr lang="ru-RU" sz="1200" dirty="0" smtClean="0"/>
              <a:t>,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ru-RU" sz="1200" dirty="0" smtClean="0"/>
              <a:t>+</a:t>
            </a:r>
            <a:r>
              <a:rPr lang="ru-RU" sz="1200" dirty="0" smtClean="0"/>
              <a:t>79376444288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 sz="1200" dirty="0" smtClean="0">
                <a:hlinkClick r:id="rId4"/>
              </a:rPr>
              <a:t>vk.com/poisk63164</a:t>
            </a: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 smtClean="0">
                <a:hlinkClick r:id="rId5"/>
              </a:rPr>
              <a:t>twitter.com/poisk63164</a:t>
            </a:r>
            <a:endParaRPr lang="ru-RU" sz="1200" dirty="0" smtClean="0"/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dirty="0">
                <a:hlinkClick r:id="rId6"/>
              </a:rPr>
              <a:t>http://school164.ru/</a:t>
            </a:r>
            <a:endParaRPr lang="ru-RU" sz="1200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 sz="1200" dirty="0"/>
              <a:t> </a:t>
            </a:r>
            <a:endParaRPr lang="ru-RU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179512" y="699542"/>
            <a:ext cx="3168352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Информация </a:t>
            </a:r>
            <a:r>
              <a:rPr lang="ru-RU" sz="1200" b="1" dirty="0" smtClean="0"/>
              <a:t>об учреждении</a:t>
            </a:r>
          </a:p>
          <a:p>
            <a:pPr marL="0" indent="0">
              <a:buNone/>
            </a:pPr>
            <a:r>
              <a:rPr lang="ru-RU" sz="1200" dirty="0" smtClean="0"/>
              <a:t>МБОУ Школа № 164 г.о. Самара</a:t>
            </a:r>
          </a:p>
          <a:p>
            <a:pPr marL="0" indent="0">
              <a:buNone/>
            </a:pPr>
            <a:r>
              <a:rPr lang="ru-RU" sz="1200" dirty="0" smtClean="0"/>
              <a:t>443901, г. Самара, п. Береза, ул. Лесная, д. 8</a:t>
            </a:r>
          </a:p>
          <a:p>
            <a:pPr marL="0" indent="0">
              <a:buNone/>
            </a:pPr>
            <a:r>
              <a:rPr lang="ru-RU" sz="1200" dirty="0" smtClean="0"/>
              <a:t>(846) 996-62-42,  </a:t>
            </a:r>
            <a:r>
              <a:rPr lang="ru-RU" sz="1200" dirty="0" smtClean="0">
                <a:hlinkClick r:id="rId3" tooltip="Открыть адрес электронной почты в почтовой программе"/>
              </a:rPr>
              <a:t>samaraschool164@mail.ru</a:t>
            </a:r>
            <a:r>
              <a:rPr lang="ru-RU" sz="1200" dirty="0" smtClean="0"/>
              <a:t>, </a:t>
            </a:r>
            <a:r>
              <a:rPr lang="ru-RU" sz="1200" dirty="0" smtClean="0"/>
              <a:t>Директор </a:t>
            </a:r>
            <a:r>
              <a:rPr lang="ru-RU" sz="1200" dirty="0" smtClean="0"/>
              <a:t>Лебедев </a:t>
            </a:r>
            <a:r>
              <a:rPr lang="ru-RU" sz="1200" dirty="0" smtClean="0"/>
              <a:t>А.В.</a:t>
            </a:r>
            <a:endParaRPr lang="ru-RU" sz="1200" dirty="0" smtClean="0"/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2"/>
          </p:nvPr>
        </p:nvSpPr>
        <p:spPr>
          <a:xfrm>
            <a:off x="467544" y="3662798"/>
            <a:ext cx="51387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Консультанты проектной инициативы</a:t>
            </a:r>
          </a:p>
          <a:p>
            <a:pPr lvl="0">
              <a:buNone/>
            </a:pPr>
            <a:r>
              <a:rPr lang="ru-RU" sz="1200" b="1" u="sng" dirty="0" smtClean="0">
                <a:solidFill>
                  <a:srgbClr val="4F4A9E"/>
                </a:solidFill>
              </a:rPr>
              <a:t>Планируется привлечение </a:t>
            </a:r>
            <a:r>
              <a:rPr lang="ru-RU" sz="1200" b="1" u="sng" dirty="0" smtClean="0">
                <a:solidFill>
                  <a:srgbClr val="4F4A9E"/>
                </a:solidFill>
              </a:rPr>
              <a:t>в качестве экспертов сотрудников </a:t>
            </a:r>
            <a:r>
              <a:rPr lang="ru-RU" sz="1200" dirty="0" smtClean="0"/>
              <a:t>министерства культуры Самарской области; департамента туризма Самарской области; краеведческих музеев Самарской области; областной библиотеки.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4F4A9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715766"/>
            <a:ext cx="47525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A5B0FE"/>
              </a:buClr>
              <a:buSzPts val="1800"/>
            </a:pP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Команда проектной </a:t>
            </a: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площадки - педагогический </a:t>
            </a: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коллектив МБОУ Школа №164 г.о. </a:t>
            </a:r>
            <a:r>
              <a:rPr lang="ru-RU" sz="1200" b="1" dirty="0" smtClean="0">
                <a:latin typeface="Barlow Light"/>
                <a:ea typeface="Barlow Light"/>
                <a:cs typeface="Barlow Light"/>
                <a:sym typeface="Barlow Light"/>
              </a:rPr>
              <a:t>Самара</a:t>
            </a:r>
          </a:p>
          <a:p>
            <a:r>
              <a:rPr lang="ru-RU" sz="1100" dirty="0" smtClean="0">
                <a:latin typeface="Barlow Light"/>
                <a:ea typeface="Barlow Light"/>
                <a:cs typeface="Barlow Light"/>
                <a:sym typeface="Barlow Light"/>
              </a:rPr>
              <a:t>заместитель </a:t>
            </a:r>
            <a:r>
              <a:rPr lang="ru-RU" sz="1100" dirty="0" smtClean="0">
                <a:latin typeface="Barlow Light"/>
                <a:ea typeface="Barlow Light"/>
                <a:cs typeface="Barlow Light"/>
                <a:sym typeface="Barlow Light"/>
              </a:rPr>
              <a:t>директора по воспитательной работе, </a:t>
            </a:r>
            <a:endParaRPr lang="ru-RU" sz="1100" dirty="0" smtClean="0">
              <a:latin typeface="Barlow Light"/>
              <a:ea typeface="Barlow Light"/>
              <a:cs typeface="Barlow Light"/>
              <a:sym typeface="Barlow Light"/>
            </a:endParaRPr>
          </a:p>
          <a:p>
            <a:r>
              <a:rPr lang="ru-RU" sz="1100" dirty="0" smtClean="0">
                <a:latin typeface="Barlow Light"/>
                <a:ea typeface="Barlow Light"/>
                <a:cs typeface="Barlow Light"/>
                <a:sym typeface="Barlow Light"/>
              </a:rPr>
              <a:t>учителя </a:t>
            </a:r>
            <a:r>
              <a:rPr lang="ru-RU" sz="1100" dirty="0" smtClean="0">
                <a:latin typeface="Barlow Light"/>
                <a:ea typeface="Barlow Light"/>
                <a:cs typeface="Barlow Light"/>
                <a:sym typeface="Barlow Light"/>
              </a:rPr>
              <a:t>истории, краеведения, изобразительного искусства, технологии, библиотекарь, классные руководители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27479"/>
            <a:ext cx="432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20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СРОК РЕАЛИЗАЦИИ </a:t>
            </a:r>
            <a:r>
              <a:rPr lang="ru-RU" sz="20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– 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АННОТАЦИЯ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539552" y="627534"/>
            <a:ext cx="5472608" cy="432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ru-RU" sz="1400" dirty="0" smtClean="0"/>
              <a:t>Проект направлен на учащихся </a:t>
            </a:r>
            <a:r>
              <a:rPr lang="ru-RU" sz="1400" dirty="0" smtClean="0"/>
              <a:t>образовательных учреждений (общего, дополнительного образования), однако, при поддержке СМИ, вовлечения педагогических коллективов и родителей должен носить массовый («народный») </a:t>
            </a:r>
            <a:r>
              <a:rPr lang="ru-RU" sz="1400" dirty="0" smtClean="0"/>
              <a:t>характер (по </a:t>
            </a:r>
            <a:r>
              <a:rPr lang="ru-RU" sz="1400" dirty="0" smtClean="0"/>
              <a:t>аналогии выбора символа </a:t>
            </a:r>
            <a:r>
              <a:rPr lang="ru-RU" sz="1400" dirty="0" smtClean="0"/>
              <a:t>Олимпиады-2014, ЧМ-2018).</a:t>
            </a:r>
          </a:p>
          <a:p>
            <a:pPr algn="just">
              <a:buNone/>
            </a:pPr>
            <a:r>
              <a:rPr lang="ru-RU" sz="1400" dirty="0" smtClean="0"/>
              <a:t>Предлагается </a:t>
            </a:r>
            <a:r>
              <a:rPr lang="ru-RU" sz="1400" dirty="0" smtClean="0"/>
              <a:t>«воссоздать»  предмет – полезную вещь, которая сможет стать самарским сувениром из прошлого, таким, как оренбургский платок, тульский самовар, </a:t>
            </a:r>
            <a:r>
              <a:rPr lang="ru-RU" sz="1400" dirty="0" err="1" smtClean="0"/>
              <a:t>жостовский</a:t>
            </a:r>
            <a:r>
              <a:rPr lang="ru-RU" sz="1400" dirty="0" smtClean="0"/>
              <a:t> поднос и пр.</a:t>
            </a:r>
          </a:p>
          <a:p>
            <a:pPr algn="just">
              <a:buNone/>
            </a:pPr>
            <a:r>
              <a:rPr lang="ru-RU" sz="1400" dirty="0" smtClean="0"/>
              <a:t>Акцент данного проекта планируется сделать на 2 параметра: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абсолютная </a:t>
            </a:r>
            <a:r>
              <a:rPr lang="ru-RU" sz="1400" dirty="0" smtClean="0"/>
              <a:t>историческая обоснованность и уникальность данного предмета  (работа с архивами, библиотеками, музеями для изучения быта, промыслов людей</a:t>
            </a:r>
            <a:r>
              <a:rPr lang="ru-RU" sz="1400" dirty="0" smtClean="0"/>
              <a:t>);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практичность </a:t>
            </a:r>
            <a:r>
              <a:rPr lang="ru-RU" sz="1400" dirty="0" smtClean="0"/>
              <a:t>и оригинальное исполнение самого предмета с </a:t>
            </a:r>
            <a:r>
              <a:rPr lang="ru-RU" sz="1400" dirty="0" smtClean="0"/>
              <a:t>биркой/клеймом/этикеткой </a:t>
            </a:r>
            <a:r>
              <a:rPr lang="ru-RU" sz="1400" dirty="0" smtClean="0"/>
              <a:t>«Самарский продукт».</a:t>
            </a:r>
          </a:p>
          <a:p>
            <a:pPr>
              <a:buFontTx/>
              <a:buChar char="-"/>
            </a:pPr>
            <a:endParaRPr lang="ru-RU" sz="1200" dirty="0" smtClean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</a:t>
            </a:r>
            <a:r>
              <a:rPr lang="ru-RU" dirty="0" smtClean="0"/>
              <a:t> ПРОБЛЕМА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569006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800" dirty="0" smtClean="0"/>
              <a:t>«</a:t>
            </a:r>
            <a:r>
              <a:rPr lang="ru-RU" dirty="0" smtClean="0"/>
              <a:t>чтобы расти, надо держаться корней</a:t>
            </a:r>
            <a:r>
              <a:rPr lang="ru-RU" sz="1800" dirty="0" smtClean="0"/>
              <a:t>»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4196109" cy="3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b="1" i="0" dirty="0" smtClean="0">
                <a:solidFill>
                  <a:schemeClr val="tx1"/>
                </a:solidFill>
              </a:rPr>
              <a:t>Подготовка </a:t>
            </a:r>
            <a:r>
              <a:rPr lang="ru-RU" sz="1400" b="1" i="0" dirty="0">
                <a:solidFill>
                  <a:schemeClr val="tx1"/>
                </a:solidFill>
              </a:rPr>
              <a:t>региона к ЧМ-2018 особенно остро продемонстрировала проблему отсутствия сувенира Самарской области, характеризующего город. Имеются традиционно российские (</a:t>
            </a:r>
            <a:r>
              <a:rPr lang="ru-RU" sz="1400" b="1" i="0" dirty="0" err="1">
                <a:solidFill>
                  <a:schemeClr val="tx1"/>
                </a:solidFill>
              </a:rPr>
              <a:t>триколор</a:t>
            </a:r>
            <a:r>
              <a:rPr lang="ru-RU" sz="1400" b="1" i="0" dirty="0">
                <a:solidFill>
                  <a:schemeClr val="tx1"/>
                </a:solidFill>
              </a:rPr>
              <a:t>, ушанка, кокошник, пр.), современные (связанные с космической темой), а также продукция пищевой промышленности (шоколад, алкоголь).</a:t>
            </a:r>
          </a:p>
          <a:p>
            <a:pPr>
              <a:lnSpc>
                <a:spcPct val="100000"/>
              </a:lnSpc>
            </a:pPr>
            <a:r>
              <a:rPr lang="ru-RU" sz="1400" b="1" i="0" dirty="0">
                <a:solidFill>
                  <a:schemeClr val="tx1"/>
                </a:solidFill>
              </a:rPr>
              <a:t>И фактически, и в самоопределении </a:t>
            </a:r>
            <a:r>
              <a:rPr lang="ru-RU" sz="1400" b="1" i="0" dirty="0" err="1">
                <a:solidFill>
                  <a:schemeClr val="tx1"/>
                </a:solidFill>
              </a:rPr>
              <a:t>самарцев</a:t>
            </a:r>
            <a:r>
              <a:rPr lang="ru-RU" sz="1400" b="1" i="0" dirty="0">
                <a:solidFill>
                  <a:schemeClr val="tx1"/>
                </a:solidFill>
              </a:rPr>
              <a:t> отсутствует предмет, который подчеркивал бы  историческую уникальность города, ассоциировался с городом в </a:t>
            </a:r>
            <a:r>
              <a:rPr lang="ru-RU" sz="1400" b="1" i="0" dirty="0" smtClean="0">
                <a:solidFill>
                  <a:schemeClr val="tx1"/>
                </a:solidFill>
              </a:rPr>
              <a:t>масштабах страны, был народным, а не продуктом коммерческого предприятия.</a:t>
            </a:r>
            <a:endParaRPr lang="ru-RU" b="1" i="0" dirty="0">
              <a:solidFill>
                <a:schemeClr val="tx1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ru-RU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grayscl/>
          </a:blip>
          <a:srcRect l="12827" t="3989" r="31694" b="5413"/>
          <a:stretch>
            <a:fillRect/>
          </a:stretch>
        </p:blipFill>
        <p:spPr bwMode="auto">
          <a:xfrm>
            <a:off x="4716016" y="1226907"/>
            <a:ext cx="4359391" cy="359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4624" t="12516" r="26674" b="6766"/>
          <a:stretch>
            <a:fillRect/>
          </a:stretch>
        </p:blipFill>
        <p:spPr bwMode="auto">
          <a:xfrm>
            <a:off x="0" y="0"/>
            <a:ext cx="5000956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12391" t="13304" r="13264" b="4607"/>
          <a:stretch>
            <a:fillRect/>
          </a:stretch>
        </p:blipFill>
        <p:spPr bwMode="auto">
          <a:xfrm>
            <a:off x="4537272" y="0"/>
            <a:ext cx="4606728" cy="28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 l="8021" t="11532" r="32208" b="4798"/>
          <a:stretch>
            <a:fillRect/>
          </a:stretch>
        </p:blipFill>
        <p:spPr bwMode="auto">
          <a:xfrm>
            <a:off x="4716016" y="2083160"/>
            <a:ext cx="4427984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3090" y="48351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этом примеры положительного </a:t>
            </a:r>
            <a:r>
              <a:rPr lang="ru-RU" dirty="0" smtClean="0">
                <a:solidFill>
                  <a:schemeClr val="bg1"/>
                </a:solidFill>
              </a:rPr>
              <a:t>опыта </a:t>
            </a:r>
            <a:r>
              <a:rPr lang="ru-RU" dirty="0">
                <a:solidFill>
                  <a:schemeClr val="bg1"/>
                </a:solidFill>
              </a:rPr>
              <a:t>воссоздания истории имеются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</a:t>
            </a:r>
            <a:r>
              <a:rPr lang="en" dirty="0" smtClean="0"/>
              <a:t>.</a:t>
            </a:r>
            <a:r>
              <a:rPr lang="ru-RU" dirty="0" smtClean="0"/>
              <a:t> ЗАДАЧА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«бороться и искать»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7" name="Рисунок 6" descr="http://mincultrk.ru/images/cms/data/novosti8/igrushechnaya_karta_rossii.jpg"/>
          <p:cNvPicPr/>
          <p:nvPr/>
        </p:nvPicPr>
        <p:blipFill>
          <a:blip r:embed="rId3" cstate="print"/>
          <a:srcRect l="13" r="470" b="6889"/>
          <a:stretch>
            <a:fillRect/>
          </a:stretch>
        </p:blipFill>
        <p:spPr bwMode="auto">
          <a:xfrm>
            <a:off x="179512" y="665830"/>
            <a:ext cx="5188605" cy="357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" y="123478"/>
            <a:ext cx="796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/>
              <a:t>Факт отсутствия Самары на карте сувениров России </a:t>
            </a:r>
          </a:p>
          <a:p>
            <a:pPr marL="0" indent="0">
              <a:buNone/>
            </a:pPr>
            <a:r>
              <a:rPr lang="ru-RU" dirty="0" smtClean="0"/>
              <a:t>находит отражение в сети интернет</a:t>
            </a:r>
            <a:endParaRPr lang="ru-RU" dirty="0"/>
          </a:p>
        </p:txBody>
      </p:sp>
      <p:pic>
        <p:nvPicPr>
          <p:cNvPr id="13" name="Рисунок 12" descr="http://www.nat-geo.ru/upload/iblock/188/188697b7529f997893899404dd171ab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738" y="1187060"/>
            <a:ext cx="5184576" cy="39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267494"/>
            <a:ext cx="3744416" cy="4320480"/>
          </a:xfrm>
        </p:spPr>
        <p:txBody>
          <a:bodyPr/>
          <a:lstStyle/>
          <a:p>
            <a:pPr marL="139700" indent="0">
              <a:buNone/>
            </a:pPr>
            <a:r>
              <a:rPr lang="ru-RU" sz="1100" dirty="0"/>
              <a:t>Цель: </a:t>
            </a:r>
          </a:p>
          <a:p>
            <a:pPr marL="311150" indent="-171450">
              <a:buFontTx/>
              <a:buChar char="-"/>
            </a:pPr>
            <a:r>
              <a:rPr lang="ru-RU" sz="1100" b="1" dirty="0" smtClean="0"/>
              <a:t>воссоздать</a:t>
            </a:r>
            <a:r>
              <a:rPr lang="ru-RU" sz="1100" dirty="0" smtClean="0"/>
              <a:t> </a:t>
            </a:r>
            <a:r>
              <a:rPr lang="ru-RU" sz="1100" dirty="0"/>
              <a:t>продукт, который по праву (на основании исторических фактов) сможет считаться самарским «</a:t>
            </a:r>
            <a:r>
              <a:rPr lang="ru-RU" sz="1100" dirty="0" err="1"/>
              <a:t>тульскимсамоваром</a:t>
            </a:r>
            <a:r>
              <a:rPr lang="ru-RU" sz="1100" dirty="0"/>
              <a:t>», </a:t>
            </a:r>
            <a:r>
              <a:rPr lang="ru-RU" sz="1100" b="1" dirty="0"/>
              <a:t>повысить уровень узнаваемости Самарской области. </a:t>
            </a:r>
            <a:r>
              <a:rPr lang="ru-RU" sz="1100" dirty="0"/>
              <a:t>С помощью различных мероприятий добиться четкой ассоциации «Сувенира» с Самарской областью. </a:t>
            </a:r>
            <a:r>
              <a:rPr lang="ru-RU" sz="1100" dirty="0" smtClean="0"/>
              <a:t>При </a:t>
            </a:r>
            <a:r>
              <a:rPr lang="ru-RU" sz="1100" dirty="0"/>
              <a:t>этом продукт должен иметь практическое применение, быть полезным. </a:t>
            </a:r>
          </a:p>
          <a:p>
            <a:pPr marL="139700" indent="0">
              <a:buNone/>
            </a:pPr>
            <a:endParaRPr lang="ru-RU" sz="1100" dirty="0"/>
          </a:p>
          <a:p>
            <a:pPr marL="139700" indent="0">
              <a:buNone/>
            </a:pPr>
            <a:r>
              <a:rPr lang="ru-RU" sz="1100" dirty="0"/>
              <a:t>Задачи:</a:t>
            </a:r>
          </a:p>
          <a:p>
            <a:pPr marL="139700" indent="0">
              <a:buNone/>
            </a:pPr>
            <a:r>
              <a:rPr lang="ru-RU" sz="1100" dirty="0" smtClean="0"/>
              <a:t>- </a:t>
            </a:r>
            <a:r>
              <a:rPr lang="ru-RU" sz="1100" dirty="0"/>
              <a:t>развитие дополнительного (неформального) образования в условиях межведомственного и сетевого взаимодействия образовательных организаций, государственного-частного партнерства;</a:t>
            </a:r>
          </a:p>
          <a:p>
            <a:pPr marL="139700" indent="0">
              <a:buNone/>
            </a:pPr>
            <a:endParaRPr lang="ru-RU" sz="1100" dirty="0"/>
          </a:p>
          <a:p>
            <a:pPr marL="139700" indent="0">
              <a:buNone/>
            </a:pPr>
            <a:r>
              <a:rPr lang="ru-RU" sz="1100" dirty="0"/>
              <a:t>-использование уникальных социокультурных научно-просветительских возможностей </a:t>
            </a:r>
            <a:r>
              <a:rPr lang="ru-RU" sz="1100" dirty="0" err="1"/>
              <a:t>г.о</a:t>
            </a:r>
            <a:r>
              <a:rPr lang="ru-RU" sz="1100" dirty="0"/>
              <a:t>. Самара педагогическими командами образовательных учреждений</a:t>
            </a:r>
          </a:p>
          <a:p>
            <a:endParaRPr lang="ru-RU" dirty="0"/>
          </a:p>
        </p:txBody>
      </p:sp>
      <p:pic>
        <p:nvPicPr>
          <p:cNvPr id="71682" name="Picture 2" descr="C:\Users\Евгения\Desktop\_58c78edd76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0"/>
            <a:ext cx="493204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619</Words>
  <Application>Microsoft Office PowerPoint</Application>
  <PresentationFormat>Экран (16:9)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Work Sans</vt:lpstr>
      <vt:lpstr>Arial</vt:lpstr>
      <vt:lpstr>Barlow Light</vt:lpstr>
      <vt:lpstr>Miriam Libre</vt:lpstr>
      <vt:lpstr>Barlow</vt:lpstr>
      <vt:lpstr>Roderigo template</vt:lpstr>
      <vt:lpstr>   проектная инициатива  «ПОТЕРЯННЫЙ СУВЕНИР»  стратегический проект «Мой город – мой дом» в рамках Стратегии комплексного развития городского округа Самара на период до 2025 года  </vt:lpstr>
      <vt:lpstr>КАРТОЧКА ПРОЕКТА</vt:lpstr>
      <vt:lpstr>АННОТАЦИЯ</vt:lpstr>
      <vt:lpstr>1. ПРОБЛЕМА</vt:lpstr>
      <vt:lpstr>Презентация PowerPoint</vt:lpstr>
      <vt:lpstr>Презентация PowerPoint</vt:lpstr>
      <vt:lpstr>2. ЗАДАЧА</vt:lpstr>
      <vt:lpstr>Презентация PowerPoint</vt:lpstr>
      <vt:lpstr>Презентация PowerPoint</vt:lpstr>
      <vt:lpstr>4. РЕАЛИЗАЦИЯ</vt:lpstr>
      <vt:lpstr>2019 год</vt:lpstr>
      <vt:lpstr>НЕОБХОДИМЫЕ УСЛОВИЯ</vt:lpstr>
      <vt:lpstr>5. ОЖИДАЕМЫЕ РЕЗУЛЬТАТЫ</vt:lpstr>
      <vt:lpstr>Презентация PowerPoint</vt:lpstr>
      <vt:lpstr>А что ещё?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Евгения</dc:creator>
  <cp:lastModifiedBy>Мама</cp:lastModifiedBy>
  <cp:revision>39</cp:revision>
  <dcterms:modified xsi:type="dcterms:W3CDTF">2019-01-10T20:35:34Z</dcterms:modified>
</cp:coreProperties>
</file>