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50"/>
  </p:notesMasterIdLst>
  <p:sldIdLst>
    <p:sldId id="29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9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4" r:id="rId30"/>
    <p:sldId id="306" r:id="rId31"/>
    <p:sldId id="293" r:id="rId32"/>
    <p:sldId id="300" r:id="rId33"/>
    <p:sldId id="301" r:id="rId34"/>
    <p:sldId id="302" r:id="rId35"/>
    <p:sldId id="303" r:id="rId36"/>
    <p:sldId id="304" r:id="rId37"/>
    <p:sldId id="307" r:id="rId38"/>
    <p:sldId id="305" r:id="rId39"/>
    <p:sldId id="308" r:id="rId40"/>
    <p:sldId id="309" r:id="rId41"/>
    <p:sldId id="310" r:id="rId42"/>
    <p:sldId id="311" r:id="rId43"/>
    <p:sldId id="312" r:id="rId44"/>
    <p:sldId id="313" r:id="rId45"/>
    <p:sldId id="286" r:id="rId46"/>
    <p:sldId id="287" r:id="rId47"/>
    <p:sldId id="288" r:id="rId48"/>
    <p:sldId id="28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6866" autoAdjust="0"/>
  </p:normalViewPr>
  <p:slideViewPr>
    <p:cSldViewPr snapToGrid="0" showGuides="1">
      <p:cViewPr varScale="1">
        <p:scale>
          <a:sx n="111" d="100"/>
          <a:sy n="111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18C8F-9EA0-45D2-AC2E-62A07D791281}" type="doc">
      <dgm:prSet loTypeId="urn:microsoft.com/office/officeart/2005/8/layout/cycle8" loCatId="cycle" qsTypeId="urn:microsoft.com/office/officeart/2005/8/quickstyle/simple2" qsCatId="simple" csTypeId="urn:microsoft.com/office/officeart/2005/8/colors/accent2_2" csCatId="accent2" phldr="1"/>
      <dgm:spPr/>
    </dgm:pt>
    <dgm:pt modelId="{C9292633-1A91-4ACF-9C71-D95FF8F6D18D}">
      <dgm:prSet phldrT="[Текст]" custT="1"/>
      <dgm:spPr/>
      <dgm:t>
        <a:bodyPr/>
        <a:lstStyle/>
        <a:p>
          <a:r>
            <a:rPr lang="ru-RU" sz="1400" dirty="0"/>
            <a:t>Выдвижение креативных идей</a:t>
          </a:r>
        </a:p>
      </dgm:t>
    </dgm:pt>
    <dgm:pt modelId="{CAB2AC79-85B9-443F-B2F1-7BFDB0FAD71F}" type="parTrans" cxnId="{D880D37D-753A-4CF5-9DAC-8477C3EFB3DF}">
      <dgm:prSet/>
      <dgm:spPr/>
      <dgm:t>
        <a:bodyPr/>
        <a:lstStyle/>
        <a:p>
          <a:endParaRPr lang="ru-RU"/>
        </a:p>
      </dgm:t>
    </dgm:pt>
    <dgm:pt modelId="{5C798689-9455-41DE-BA0E-62C17BFB39C7}" type="sibTrans" cxnId="{D880D37D-753A-4CF5-9DAC-8477C3EFB3DF}">
      <dgm:prSet/>
      <dgm:spPr/>
      <dgm:t>
        <a:bodyPr/>
        <a:lstStyle/>
        <a:p>
          <a:endParaRPr lang="ru-RU"/>
        </a:p>
      </dgm:t>
    </dgm:pt>
    <dgm:pt modelId="{CBE0EDBF-788F-42AD-AAF5-4D033C7058B6}">
      <dgm:prSet phldrT="[Текст]" custT="1"/>
      <dgm:spPr/>
      <dgm:t>
        <a:bodyPr/>
        <a:lstStyle/>
        <a:p>
          <a:r>
            <a:rPr lang="ru-RU" sz="1400" dirty="0"/>
            <a:t>Уточнение и совершенствование идей</a:t>
          </a:r>
        </a:p>
      </dgm:t>
    </dgm:pt>
    <dgm:pt modelId="{8945E6AB-C206-461A-BB04-88549C0B7A3E}" type="parTrans" cxnId="{974BFFAF-3AC0-4ED8-981E-DE8C069C6771}">
      <dgm:prSet/>
      <dgm:spPr/>
      <dgm:t>
        <a:bodyPr/>
        <a:lstStyle/>
        <a:p>
          <a:endParaRPr lang="ru-RU"/>
        </a:p>
      </dgm:t>
    </dgm:pt>
    <dgm:pt modelId="{9BDD41DA-3610-4CAB-94C9-5CAA796A9D95}" type="sibTrans" cxnId="{974BFFAF-3AC0-4ED8-981E-DE8C069C6771}">
      <dgm:prSet/>
      <dgm:spPr/>
      <dgm:t>
        <a:bodyPr/>
        <a:lstStyle/>
        <a:p>
          <a:endParaRPr lang="ru-RU"/>
        </a:p>
      </dgm:t>
    </dgm:pt>
    <dgm:pt modelId="{BDDC8972-76A3-4E2F-8685-BEA76CF4BDB4}">
      <dgm:prSet phldrT="[Текст]" custT="1"/>
      <dgm:spPr/>
      <dgm:t>
        <a:bodyPr/>
        <a:lstStyle/>
        <a:p>
          <a:r>
            <a:rPr lang="ru-RU" sz="1400" dirty="0"/>
            <a:t>Выдвижение разнообразных идей</a:t>
          </a:r>
        </a:p>
      </dgm:t>
    </dgm:pt>
    <dgm:pt modelId="{3E4B3764-8A52-4EED-AD3E-DD93407087CF}" type="parTrans" cxnId="{3F834E44-C88D-4AC2-B346-3F1895EDECE6}">
      <dgm:prSet/>
      <dgm:spPr/>
      <dgm:t>
        <a:bodyPr/>
        <a:lstStyle/>
        <a:p>
          <a:endParaRPr lang="ru-RU"/>
        </a:p>
      </dgm:t>
    </dgm:pt>
    <dgm:pt modelId="{09ED1630-FB83-4ADF-B55D-B79335CFE2C1}" type="sibTrans" cxnId="{3F834E44-C88D-4AC2-B346-3F1895EDECE6}">
      <dgm:prSet/>
      <dgm:spPr/>
      <dgm:t>
        <a:bodyPr/>
        <a:lstStyle/>
        <a:p>
          <a:endParaRPr lang="ru-RU"/>
        </a:p>
      </dgm:t>
    </dgm:pt>
    <dgm:pt modelId="{594348D6-1217-4451-BE5E-2583D41EC7EA}" type="pres">
      <dgm:prSet presAssocID="{93618C8F-9EA0-45D2-AC2E-62A07D791281}" presName="compositeShape" presStyleCnt="0">
        <dgm:presLayoutVars>
          <dgm:chMax val="7"/>
          <dgm:dir/>
          <dgm:resizeHandles val="exact"/>
        </dgm:presLayoutVars>
      </dgm:prSet>
      <dgm:spPr/>
    </dgm:pt>
    <dgm:pt modelId="{DBDE7480-629D-4EA4-916B-491337D392FC}" type="pres">
      <dgm:prSet presAssocID="{93618C8F-9EA0-45D2-AC2E-62A07D791281}" presName="wedge1" presStyleLbl="node1" presStyleIdx="0" presStyleCnt="3" custScaleX="112706"/>
      <dgm:spPr/>
      <dgm:t>
        <a:bodyPr/>
        <a:lstStyle/>
        <a:p>
          <a:endParaRPr lang="ru-RU"/>
        </a:p>
      </dgm:t>
    </dgm:pt>
    <dgm:pt modelId="{4B1BFE54-B225-46E4-B2CC-783C39F01522}" type="pres">
      <dgm:prSet presAssocID="{93618C8F-9EA0-45D2-AC2E-62A07D791281}" presName="dummy1a" presStyleCnt="0"/>
      <dgm:spPr/>
    </dgm:pt>
    <dgm:pt modelId="{7F76ADEE-86B2-4784-8A0C-1C2DFF5118C6}" type="pres">
      <dgm:prSet presAssocID="{93618C8F-9EA0-45D2-AC2E-62A07D791281}" presName="dummy1b" presStyleCnt="0"/>
      <dgm:spPr/>
    </dgm:pt>
    <dgm:pt modelId="{C6E50EA9-39CC-431E-8547-68A2C157D41B}" type="pres">
      <dgm:prSet presAssocID="{93618C8F-9EA0-45D2-AC2E-62A07D79128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1D1D-80DF-434F-9B53-4AF0D177CE22}" type="pres">
      <dgm:prSet presAssocID="{93618C8F-9EA0-45D2-AC2E-62A07D791281}" presName="wedge2" presStyleLbl="node1" presStyleIdx="1" presStyleCnt="3" custScaleX="121087" custScaleY="108873"/>
      <dgm:spPr/>
      <dgm:t>
        <a:bodyPr/>
        <a:lstStyle/>
        <a:p>
          <a:endParaRPr lang="ru-RU"/>
        </a:p>
      </dgm:t>
    </dgm:pt>
    <dgm:pt modelId="{723E8601-9233-4B41-A95D-FC305A22C23A}" type="pres">
      <dgm:prSet presAssocID="{93618C8F-9EA0-45D2-AC2E-62A07D791281}" presName="dummy2a" presStyleCnt="0"/>
      <dgm:spPr/>
    </dgm:pt>
    <dgm:pt modelId="{1F1160A1-1275-411E-91F9-081A7464967C}" type="pres">
      <dgm:prSet presAssocID="{93618C8F-9EA0-45D2-AC2E-62A07D791281}" presName="dummy2b" presStyleCnt="0"/>
      <dgm:spPr/>
    </dgm:pt>
    <dgm:pt modelId="{FA34503E-7265-472D-ABDF-7E06D8E76613}" type="pres">
      <dgm:prSet presAssocID="{93618C8F-9EA0-45D2-AC2E-62A07D79128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1A72C-3AB1-47C0-90D5-398E6760E241}" type="pres">
      <dgm:prSet presAssocID="{93618C8F-9EA0-45D2-AC2E-62A07D791281}" presName="wedge3" presStyleLbl="node1" presStyleIdx="2" presStyleCnt="3" custScaleX="114190" custScaleY="104599"/>
      <dgm:spPr/>
      <dgm:t>
        <a:bodyPr/>
        <a:lstStyle/>
        <a:p>
          <a:endParaRPr lang="ru-RU"/>
        </a:p>
      </dgm:t>
    </dgm:pt>
    <dgm:pt modelId="{61EBE085-0075-416B-BFC7-40FF579F4B40}" type="pres">
      <dgm:prSet presAssocID="{93618C8F-9EA0-45D2-AC2E-62A07D791281}" presName="dummy3a" presStyleCnt="0"/>
      <dgm:spPr/>
    </dgm:pt>
    <dgm:pt modelId="{C892614F-AEF9-427F-93E5-DB7BF0C3F932}" type="pres">
      <dgm:prSet presAssocID="{93618C8F-9EA0-45D2-AC2E-62A07D791281}" presName="dummy3b" presStyleCnt="0"/>
      <dgm:spPr/>
    </dgm:pt>
    <dgm:pt modelId="{43A0CB6F-8111-49DF-B7A7-125FB0876AAE}" type="pres">
      <dgm:prSet presAssocID="{93618C8F-9EA0-45D2-AC2E-62A07D79128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05B7A-D6FC-401B-9D8D-AC22B2D65A95}" type="pres">
      <dgm:prSet presAssocID="{5C798689-9455-41DE-BA0E-62C17BFB39C7}" presName="arrowWedge1" presStyleLbl="fgSibTrans2D1" presStyleIdx="0" presStyleCnt="3" custLinFactNeighborX="4327" custLinFactNeighborY="-75"/>
      <dgm:spPr/>
    </dgm:pt>
    <dgm:pt modelId="{258F4398-F0A8-402E-AD9E-BDDFB41A2E01}" type="pres">
      <dgm:prSet presAssocID="{9BDD41DA-3610-4CAB-94C9-5CAA796A9D95}" presName="arrowWedge2" presStyleLbl="fgSibTrans2D1" presStyleIdx="1" presStyleCnt="3" custScaleX="111744" custLinFactNeighborX="-1524" custLinFactNeighborY="2025"/>
      <dgm:spPr/>
    </dgm:pt>
    <dgm:pt modelId="{5768C90D-36A6-4192-9F30-D06859163ACC}" type="pres">
      <dgm:prSet presAssocID="{09ED1630-FB83-4ADF-B55D-B79335CFE2C1}" presName="arrowWedge3" presStyleLbl="fgSibTrans2D1" presStyleIdx="2" presStyleCnt="3" custLinFactNeighborX="-3540" custLinFactNeighborY="-46"/>
      <dgm:spPr/>
    </dgm:pt>
  </dgm:ptLst>
  <dgm:cxnLst>
    <dgm:cxn modelId="{300C5827-CDE5-4A29-A77B-7F09BF5F9C9C}" type="presOf" srcId="{93618C8F-9EA0-45D2-AC2E-62A07D791281}" destId="{594348D6-1217-4451-BE5E-2583D41EC7EA}" srcOrd="0" destOrd="0" presId="urn:microsoft.com/office/officeart/2005/8/layout/cycle8"/>
    <dgm:cxn modelId="{974BFFAF-3AC0-4ED8-981E-DE8C069C6771}" srcId="{93618C8F-9EA0-45D2-AC2E-62A07D791281}" destId="{CBE0EDBF-788F-42AD-AAF5-4D033C7058B6}" srcOrd="1" destOrd="0" parTransId="{8945E6AB-C206-461A-BB04-88549C0B7A3E}" sibTransId="{9BDD41DA-3610-4CAB-94C9-5CAA796A9D95}"/>
    <dgm:cxn modelId="{7C67BDBF-CAB4-46D7-BA2F-C2C59835C50A}" type="presOf" srcId="{BDDC8972-76A3-4E2F-8685-BEA76CF4BDB4}" destId="{87A1A72C-3AB1-47C0-90D5-398E6760E241}" srcOrd="0" destOrd="0" presId="urn:microsoft.com/office/officeart/2005/8/layout/cycle8"/>
    <dgm:cxn modelId="{74E7B323-C73C-4DFD-927D-4F1B7A7125E7}" type="presOf" srcId="{C9292633-1A91-4ACF-9C71-D95FF8F6D18D}" destId="{C6E50EA9-39CC-431E-8547-68A2C157D41B}" srcOrd="1" destOrd="0" presId="urn:microsoft.com/office/officeart/2005/8/layout/cycle8"/>
    <dgm:cxn modelId="{3F834E44-C88D-4AC2-B346-3F1895EDECE6}" srcId="{93618C8F-9EA0-45D2-AC2E-62A07D791281}" destId="{BDDC8972-76A3-4E2F-8685-BEA76CF4BDB4}" srcOrd="2" destOrd="0" parTransId="{3E4B3764-8A52-4EED-AD3E-DD93407087CF}" sibTransId="{09ED1630-FB83-4ADF-B55D-B79335CFE2C1}"/>
    <dgm:cxn modelId="{02486780-D43F-4B26-BB2D-25E3BA95DA94}" type="presOf" srcId="{CBE0EDBF-788F-42AD-AAF5-4D033C7058B6}" destId="{FA34503E-7265-472D-ABDF-7E06D8E76613}" srcOrd="1" destOrd="0" presId="urn:microsoft.com/office/officeart/2005/8/layout/cycle8"/>
    <dgm:cxn modelId="{4E9318EE-7585-45D2-94EE-034908D819EE}" type="presOf" srcId="{C9292633-1A91-4ACF-9C71-D95FF8F6D18D}" destId="{DBDE7480-629D-4EA4-916B-491337D392FC}" srcOrd="0" destOrd="0" presId="urn:microsoft.com/office/officeart/2005/8/layout/cycle8"/>
    <dgm:cxn modelId="{3427EA47-26BC-48A4-9070-0B054EBA3C75}" type="presOf" srcId="{CBE0EDBF-788F-42AD-AAF5-4D033C7058B6}" destId="{612E1D1D-80DF-434F-9B53-4AF0D177CE22}" srcOrd="0" destOrd="0" presId="urn:microsoft.com/office/officeart/2005/8/layout/cycle8"/>
    <dgm:cxn modelId="{D880D37D-753A-4CF5-9DAC-8477C3EFB3DF}" srcId="{93618C8F-9EA0-45D2-AC2E-62A07D791281}" destId="{C9292633-1A91-4ACF-9C71-D95FF8F6D18D}" srcOrd="0" destOrd="0" parTransId="{CAB2AC79-85B9-443F-B2F1-7BFDB0FAD71F}" sibTransId="{5C798689-9455-41DE-BA0E-62C17BFB39C7}"/>
    <dgm:cxn modelId="{AEA9BADF-9C13-4092-B472-CA63BDCC5B84}" type="presOf" srcId="{BDDC8972-76A3-4E2F-8685-BEA76CF4BDB4}" destId="{43A0CB6F-8111-49DF-B7A7-125FB0876AAE}" srcOrd="1" destOrd="0" presId="urn:microsoft.com/office/officeart/2005/8/layout/cycle8"/>
    <dgm:cxn modelId="{20E82D83-35C6-46A3-8FDE-BBCDFE5FCCEC}" type="presParOf" srcId="{594348D6-1217-4451-BE5E-2583D41EC7EA}" destId="{DBDE7480-629D-4EA4-916B-491337D392FC}" srcOrd="0" destOrd="0" presId="urn:microsoft.com/office/officeart/2005/8/layout/cycle8"/>
    <dgm:cxn modelId="{722AB20C-07E3-4237-B68C-A87F4362F205}" type="presParOf" srcId="{594348D6-1217-4451-BE5E-2583D41EC7EA}" destId="{4B1BFE54-B225-46E4-B2CC-783C39F01522}" srcOrd="1" destOrd="0" presId="urn:microsoft.com/office/officeart/2005/8/layout/cycle8"/>
    <dgm:cxn modelId="{F8D23733-BD6F-47DC-941F-572D95ECC5F2}" type="presParOf" srcId="{594348D6-1217-4451-BE5E-2583D41EC7EA}" destId="{7F76ADEE-86B2-4784-8A0C-1C2DFF5118C6}" srcOrd="2" destOrd="0" presId="urn:microsoft.com/office/officeart/2005/8/layout/cycle8"/>
    <dgm:cxn modelId="{BF161214-8252-4187-B4BE-CC97631D3009}" type="presParOf" srcId="{594348D6-1217-4451-BE5E-2583D41EC7EA}" destId="{C6E50EA9-39CC-431E-8547-68A2C157D41B}" srcOrd="3" destOrd="0" presId="urn:microsoft.com/office/officeart/2005/8/layout/cycle8"/>
    <dgm:cxn modelId="{ED722FB6-2CE1-424F-9A41-6A67FA9988DF}" type="presParOf" srcId="{594348D6-1217-4451-BE5E-2583D41EC7EA}" destId="{612E1D1D-80DF-434F-9B53-4AF0D177CE22}" srcOrd="4" destOrd="0" presId="urn:microsoft.com/office/officeart/2005/8/layout/cycle8"/>
    <dgm:cxn modelId="{4CCCEFC6-1BD9-4B20-B509-5F5FF608F7EC}" type="presParOf" srcId="{594348D6-1217-4451-BE5E-2583D41EC7EA}" destId="{723E8601-9233-4B41-A95D-FC305A22C23A}" srcOrd="5" destOrd="0" presId="urn:microsoft.com/office/officeart/2005/8/layout/cycle8"/>
    <dgm:cxn modelId="{BD36BE38-F01A-45F2-A5FA-C00A6C83817C}" type="presParOf" srcId="{594348D6-1217-4451-BE5E-2583D41EC7EA}" destId="{1F1160A1-1275-411E-91F9-081A7464967C}" srcOrd="6" destOrd="0" presId="urn:microsoft.com/office/officeart/2005/8/layout/cycle8"/>
    <dgm:cxn modelId="{D2A1A19F-5484-4939-9F8D-15B51E90F0F4}" type="presParOf" srcId="{594348D6-1217-4451-BE5E-2583D41EC7EA}" destId="{FA34503E-7265-472D-ABDF-7E06D8E76613}" srcOrd="7" destOrd="0" presId="urn:microsoft.com/office/officeart/2005/8/layout/cycle8"/>
    <dgm:cxn modelId="{564FD32B-07B2-4DEF-977F-D1AC93F9D57A}" type="presParOf" srcId="{594348D6-1217-4451-BE5E-2583D41EC7EA}" destId="{87A1A72C-3AB1-47C0-90D5-398E6760E241}" srcOrd="8" destOrd="0" presId="urn:microsoft.com/office/officeart/2005/8/layout/cycle8"/>
    <dgm:cxn modelId="{82F8E617-512E-46F9-B9CE-5B00E7B2F067}" type="presParOf" srcId="{594348D6-1217-4451-BE5E-2583D41EC7EA}" destId="{61EBE085-0075-416B-BFC7-40FF579F4B40}" srcOrd="9" destOrd="0" presId="urn:microsoft.com/office/officeart/2005/8/layout/cycle8"/>
    <dgm:cxn modelId="{D6606BBB-9149-46DD-9206-09C7ABF3376C}" type="presParOf" srcId="{594348D6-1217-4451-BE5E-2583D41EC7EA}" destId="{C892614F-AEF9-427F-93E5-DB7BF0C3F932}" srcOrd="10" destOrd="0" presId="urn:microsoft.com/office/officeart/2005/8/layout/cycle8"/>
    <dgm:cxn modelId="{1599285D-9C3B-4323-BD4B-9F39DBB23632}" type="presParOf" srcId="{594348D6-1217-4451-BE5E-2583D41EC7EA}" destId="{43A0CB6F-8111-49DF-B7A7-125FB0876AAE}" srcOrd="11" destOrd="0" presId="urn:microsoft.com/office/officeart/2005/8/layout/cycle8"/>
    <dgm:cxn modelId="{D2C2B63D-1E1E-40F0-A7D4-E623F80FA1AA}" type="presParOf" srcId="{594348D6-1217-4451-BE5E-2583D41EC7EA}" destId="{47505B7A-D6FC-401B-9D8D-AC22B2D65A95}" srcOrd="12" destOrd="0" presId="urn:microsoft.com/office/officeart/2005/8/layout/cycle8"/>
    <dgm:cxn modelId="{8BA7E1E3-9E5A-40E1-BA87-C6FDD44ABFC3}" type="presParOf" srcId="{594348D6-1217-4451-BE5E-2583D41EC7EA}" destId="{258F4398-F0A8-402E-AD9E-BDDFB41A2E01}" srcOrd="13" destOrd="0" presId="urn:microsoft.com/office/officeart/2005/8/layout/cycle8"/>
    <dgm:cxn modelId="{4FE19670-A1AE-455D-9275-E048837FE648}" type="presParOf" srcId="{594348D6-1217-4451-BE5E-2583D41EC7EA}" destId="{5768C90D-36A6-4192-9F30-D06859163A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18C8F-9EA0-45D2-AC2E-62A07D791281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BDDC8972-76A3-4E2F-8685-BEA76CF4BDB4}">
      <dgm:prSet phldrT="[Текст]"/>
      <dgm:spPr/>
      <dgm:t>
        <a:bodyPr/>
        <a:lstStyle/>
        <a:p>
          <a:r>
            <a:rPr lang="ru-RU" dirty="0"/>
            <a:t>Оценка сильных и слабых сторон идей</a:t>
          </a:r>
        </a:p>
      </dgm:t>
    </dgm:pt>
    <dgm:pt modelId="{09ED1630-FB83-4ADF-B55D-B79335CFE2C1}" type="sibTrans" cxnId="{3F834E44-C88D-4AC2-B346-3F1895EDECE6}">
      <dgm:prSet/>
      <dgm:spPr/>
      <dgm:t>
        <a:bodyPr/>
        <a:lstStyle/>
        <a:p>
          <a:endParaRPr lang="ru-RU"/>
        </a:p>
      </dgm:t>
    </dgm:pt>
    <dgm:pt modelId="{3E4B3764-8A52-4EED-AD3E-DD93407087CF}" type="parTrans" cxnId="{3F834E44-C88D-4AC2-B346-3F1895EDECE6}">
      <dgm:prSet/>
      <dgm:spPr/>
      <dgm:t>
        <a:bodyPr/>
        <a:lstStyle/>
        <a:p>
          <a:endParaRPr lang="ru-RU"/>
        </a:p>
      </dgm:t>
    </dgm:pt>
    <dgm:pt modelId="{CBE0EDBF-788F-42AD-AAF5-4D033C7058B6}">
      <dgm:prSet phldrT="[Текст]"/>
      <dgm:spPr/>
      <dgm:t>
        <a:bodyPr/>
        <a:lstStyle/>
        <a:p>
          <a:r>
            <a:rPr lang="ru-RU" dirty="0"/>
            <a:t>Отбор креативных идей</a:t>
          </a:r>
        </a:p>
      </dgm:t>
    </dgm:pt>
    <dgm:pt modelId="{9BDD41DA-3610-4CAB-94C9-5CAA796A9D95}" type="sibTrans" cxnId="{974BFFAF-3AC0-4ED8-981E-DE8C069C6771}">
      <dgm:prSet/>
      <dgm:spPr/>
      <dgm:t>
        <a:bodyPr/>
        <a:lstStyle/>
        <a:p>
          <a:endParaRPr lang="ru-RU"/>
        </a:p>
      </dgm:t>
    </dgm:pt>
    <dgm:pt modelId="{8945E6AB-C206-461A-BB04-88549C0B7A3E}" type="parTrans" cxnId="{974BFFAF-3AC0-4ED8-981E-DE8C069C6771}">
      <dgm:prSet/>
      <dgm:spPr/>
      <dgm:t>
        <a:bodyPr/>
        <a:lstStyle/>
        <a:p>
          <a:endParaRPr lang="ru-RU"/>
        </a:p>
      </dgm:t>
    </dgm:pt>
    <dgm:pt modelId="{594348D6-1217-4451-BE5E-2583D41EC7EA}" type="pres">
      <dgm:prSet presAssocID="{93618C8F-9EA0-45D2-AC2E-62A07D791281}" presName="compositeShape" presStyleCnt="0">
        <dgm:presLayoutVars>
          <dgm:chMax val="7"/>
          <dgm:dir/>
          <dgm:resizeHandles val="exact"/>
        </dgm:presLayoutVars>
      </dgm:prSet>
      <dgm:spPr/>
    </dgm:pt>
    <dgm:pt modelId="{DBDE7480-629D-4EA4-916B-491337D392FC}" type="pres">
      <dgm:prSet presAssocID="{93618C8F-9EA0-45D2-AC2E-62A07D791281}" presName="wedge1" presStyleLbl="node1" presStyleIdx="0" presStyleCnt="2" custScaleX="111030" custScaleY="107419"/>
      <dgm:spPr/>
      <dgm:t>
        <a:bodyPr/>
        <a:lstStyle/>
        <a:p>
          <a:endParaRPr lang="ru-RU"/>
        </a:p>
      </dgm:t>
    </dgm:pt>
    <dgm:pt modelId="{4B1BFE54-B225-46E4-B2CC-783C39F01522}" type="pres">
      <dgm:prSet presAssocID="{93618C8F-9EA0-45D2-AC2E-62A07D791281}" presName="dummy1a" presStyleCnt="0"/>
      <dgm:spPr/>
    </dgm:pt>
    <dgm:pt modelId="{7F76ADEE-86B2-4784-8A0C-1C2DFF5118C6}" type="pres">
      <dgm:prSet presAssocID="{93618C8F-9EA0-45D2-AC2E-62A07D791281}" presName="dummy1b" presStyleCnt="0"/>
      <dgm:spPr/>
    </dgm:pt>
    <dgm:pt modelId="{C6E50EA9-39CC-431E-8547-68A2C157D41B}" type="pres">
      <dgm:prSet presAssocID="{93618C8F-9EA0-45D2-AC2E-62A07D79128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1D1D-80DF-434F-9B53-4AF0D177CE22}" type="pres">
      <dgm:prSet presAssocID="{93618C8F-9EA0-45D2-AC2E-62A07D791281}" presName="wedge2" presStyleLbl="node1" presStyleIdx="1" presStyleCnt="2" custLinFactNeighborX="1073" custLinFactNeighborY="-1073"/>
      <dgm:spPr/>
      <dgm:t>
        <a:bodyPr/>
        <a:lstStyle/>
        <a:p>
          <a:endParaRPr lang="ru-RU"/>
        </a:p>
      </dgm:t>
    </dgm:pt>
    <dgm:pt modelId="{723E8601-9233-4B41-A95D-FC305A22C23A}" type="pres">
      <dgm:prSet presAssocID="{93618C8F-9EA0-45D2-AC2E-62A07D791281}" presName="dummy2a" presStyleCnt="0"/>
      <dgm:spPr/>
    </dgm:pt>
    <dgm:pt modelId="{1F1160A1-1275-411E-91F9-081A7464967C}" type="pres">
      <dgm:prSet presAssocID="{93618C8F-9EA0-45D2-AC2E-62A07D791281}" presName="dummy2b" presStyleCnt="0"/>
      <dgm:spPr/>
    </dgm:pt>
    <dgm:pt modelId="{FA34503E-7265-472D-ABDF-7E06D8E76613}" type="pres">
      <dgm:prSet presAssocID="{93618C8F-9EA0-45D2-AC2E-62A07D79128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8254-6286-4F07-9103-881DD264C459}" type="pres">
      <dgm:prSet presAssocID="{9BDD41DA-3610-4CAB-94C9-5CAA796A9D95}" presName="arrowWedge1" presStyleLbl="fgSibTrans2D1" presStyleIdx="0" presStyleCnt="2" custScaleX="106832" custScaleY="106627"/>
      <dgm:spPr/>
    </dgm:pt>
    <dgm:pt modelId="{E985E411-20C8-4B52-87D4-285F9013DAAE}" type="pres">
      <dgm:prSet presAssocID="{09ED1630-FB83-4ADF-B55D-B79335CFE2C1}" presName="arrowWedge2" presStyleLbl="fgSibTrans2D1" presStyleIdx="1" presStyleCnt="2" custScaleX="102626" custScaleY="104811"/>
      <dgm:spPr/>
    </dgm:pt>
  </dgm:ptLst>
  <dgm:cxnLst>
    <dgm:cxn modelId="{EF1EC00C-7360-44B3-A6D1-DF750BC6FD36}" type="presOf" srcId="{CBE0EDBF-788F-42AD-AAF5-4D033C7058B6}" destId="{DBDE7480-629D-4EA4-916B-491337D392FC}" srcOrd="0" destOrd="0" presId="urn:microsoft.com/office/officeart/2005/8/layout/cycle8"/>
    <dgm:cxn modelId="{F996127A-E5CF-4E67-A25D-894303A42B61}" type="presOf" srcId="{93618C8F-9EA0-45D2-AC2E-62A07D791281}" destId="{594348D6-1217-4451-BE5E-2583D41EC7EA}" srcOrd="0" destOrd="0" presId="urn:microsoft.com/office/officeart/2005/8/layout/cycle8"/>
    <dgm:cxn modelId="{3F834E44-C88D-4AC2-B346-3F1895EDECE6}" srcId="{93618C8F-9EA0-45D2-AC2E-62A07D791281}" destId="{BDDC8972-76A3-4E2F-8685-BEA76CF4BDB4}" srcOrd="1" destOrd="0" parTransId="{3E4B3764-8A52-4EED-AD3E-DD93407087CF}" sibTransId="{09ED1630-FB83-4ADF-B55D-B79335CFE2C1}"/>
    <dgm:cxn modelId="{CA29BDEF-CFB8-4D9B-9D8D-62C89FC968BA}" type="presOf" srcId="{BDDC8972-76A3-4E2F-8685-BEA76CF4BDB4}" destId="{FA34503E-7265-472D-ABDF-7E06D8E76613}" srcOrd="1" destOrd="0" presId="urn:microsoft.com/office/officeart/2005/8/layout/cycle8"/>
    <dgm:cxn modelId="{713C7DD7-F63D-4E2C-A34D-AF421B2E1238}" type="presOf" srcId="{BDDC8972-76A3-4E2F-8685-BEA76CF4BDB4}" destId="{612E1D1D-80DF-434F-9B53-4AF0D177CE22}" srcOrd="0" destOrd="0" presId="urn:microsoft.com/office/officeart/2005/8/layout/cycle8"/>
    <dgm:cxn modelId="{22122B3B-BC31-4D80-B6DE-6BF06AF21D1B}" type="presOf" srcId="{CBE0EDBF-788F-42AD-AAF5-4D033C7058B6}" destId="{C6E50EA9-39CC-431E-8547-68A2C157D41B}" srcOrd="1" destOrd="0" presId="urn:microsoft.com/office/officeart/2005/8/layout/cycle8"/>
    <dgm:cxn modelId="{974BFFAF-3AC0-4ED8-981E-DE8C069C6771}" srcId="{93618C8F-9EA0-45D2-AC2E-62A07D791281}" destId="{CBE0EDBF-788F-42AD-AAF5-4D033C7058B6}" srcOrd="0" destOrd="0" parTransId="{8945E6AB-C206-461A-BB04-88549C0B7A3E}" sibTransId="{9BDD41DA-3610-4CAB-94C9-5CAA796A9D95}"/>
    <dgm:cxn modelId="{B47C2481-AB49-4AFD-902F-566268DA2885}" type="presParOf" srcId="{594348D6-1217-4451-BE5E-2583D41EC7EA}" destId="{DBDE7480-629D-4EA4-916B-491337D392FC}" srcOrd="0" destOrd="0" presId="urn:microsoft.com/office/officeart/2005/8/layout/cycle8"/>
    <dgm:cxn modelId="{8855481C-93E2-4DE5-B302-62FFE9226380}" type="presParOf" srcId="{594348D6-1217-4451-BE5E-2583D41EC7EA}" destId="{4B1BFE54-B225-46E4-B2CC-783C39F01522}" srcOrd="1" destOrd="0" presId="urn:microsoft.com/office/officeart/2005/8/layout/cycle8"/>
    <dgm:cxn modelId="{8FF88664-BF43-447A-AAE2-713D0299C926}" type="presParOf" srcId="{594348D6-1217-4451-BE5E-2583D41EC7EA}" destId="{7F76ADEE-86B2-4784-8A0C-1C2DFF5118C6}" srcOrd="2" destOrd="0" presId="urn:microsoft.com/office/officeart/2005/8/layout/cycle8"/>
    <dgm:cxn modelId="{453E979F-6696-4449-8595-06BE963A5542}" type="presParOf" srcId="{594348D6-1217-4451-BE5E-2583D41EC7EA}" destId="{C6E50EA9-39CC-431E-8547-68A2C157D41B}" srcOrd="3" destOrd="0" presId="urn:microsoft.com/office/officeart/2005/8/layout/cycle8"/>
    <dgm:cxn modelId="{D3ABAC9F-B5E9-455A-8420-0AD5F93EAAA2}" type="presParOf" srcId="{594348D6-1217-4451-BE5E-2583D41EC7EA}" destId="{612E1D1D-80DF-434F-9B53-4AF0D177CE22}" srcOrd="4" destOrd="0" presId="urn:microsoft.com/office/officeart/2005/8/layout/cycle8"/>
    <dgm:cxn modelId="{28C0145B-E9CA-44DB-848B-B4557DE9B422}" type="presParOf" srcId="{594348D6-1217-4451-BE5E-2583D41EC7EA}" destId="{723E8601-9233-4B41-A95D-FC305A22C23A}" srcOrd="5" destOrd="0" presId="urn:microsoft.com/office/officeart/2005/8/layout/cycle8"/>
    <dgm:cxn modelId="{49B71FA8-2ECC-4D82-A5A3-1F5A00C97B18}" type="presParOf" srcId="{594348D6-1217-4451-BE5E-2583D41EC7EA}" destId="{1F1160A1-1275-411E-91F9-081A7464967C}" srcOrd="6" destOrd="0" presId="urn:microsoft.com/office/officeart/2005/8/layout/cycle8"/>
    <dgm:cxn modelId="{8B9FD100-171E-4F4C-A622-B57C9A4547FB}" type="presParOf" srcId="{594348D6-1217-4451-BE5E-2583D41EC7EA}" destId="{FA34503E-7265-472D-ABDF-7E06D8E76613}" srcOrd="7" destOrd="0" presId="urn:microsoft.com/office/officeart/2005/8/layout/cycle8"/>
    <dgm:cxn modelId="{C95D6BC0-503B-4466-AF9D-3613233858DD}" type="presParOf" srcId="{594348D6-1217-4451-BE5E-2583D41EC7EA}" destId="{C8E28254-6286-4F07-9103-881DD264C459}" srcOrd="8" destOrd="0" presId="urn:microsoft.com/office/officeart/2005/8/layout/cycle8"/>
    <dgm:cxn modelId="{AF080D23-F1D4-4B81-A2FE-4923A2175A9B}" type="presParOf" srcId="{594348D6-1217-4451-BE5E-2583D41EC7EA}" destId="{E985E411-20C8-4B52-87D4-285F9013DAA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480-629D-4EA4-916B-491337D392FC}">
      <dsp:nvSpPr>
        <dsp:cNvPr id="0" name=""/>
        <dsp:cNvSpPr/>
      </dsp:nvSpPr>
      <dsp:spPr>
        <a:xfrm>
          <a:off x="826348" y="181519"/>
          <a:ext cx="3067406" cy="272160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Выдвижение креативных идей</a:t>
          </a:r>
        </a:p>
      </dsp:txBody>
      <dsp:txXfrm>
        <a:off x="2442945" y="758239"/>
        <a:ext cx="1095502" cy="810000"/>
      </dsp:txXfrm>
    </dsp:sp>
    <dsp:sp modelId="{612E1D1D-80DF-434F-9B53-4AF0D177CE22}">
      <dsp:nvSpPr>
        <dsp:cNvPr id="0" name=""/>
        <dsp:cNvSpPr/>
      </dsp:nvSpPr>
      <dsp:spPr>
        <a:xfrm>
          <a:off x="656248" y="157975"/>
          <a:ext cx="3295503" cy="2963087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Уточнение и совершенствование идей</a:t>
          </a:r>
        </a:p>
      </dsp:txBody>
      <dsp:txXfrm>
        <a:off x="1440891" y="2080455"/>
        <a:ext cx="1765448" cy="776046"/>
      </dsp:txXfrm>
    </dsp:sp>
    <dsp:sp modelId="{87A1A72C-3AB1-47C0-90D5-398E6760E241}">
      <dsp:nvSpPr>
        <dsp:cNvPr id="0" name=""/>
        <dsp:cNvSpPr/>
      </dsp:nvSpPr>
      <dsp:spPr>
        <a:xfrm>
          <a:off x="694050" y="118936"/>
          <a:ext cx="3107795" cy="284676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Выдвижение разнообразных идей</a:t>
          </a:r>
        </a:p>
      </dsp:txBody>
      <dsp:txXfrm>
        <a:off x="1054036" y="722179"/>
        <a:ext cx="1109926" cy="847251"/>
      </dsp:txXfrm>
    </dsp:sp>
    <dsp:sp modelId="{47505B7A-D6FC-401B-9D8D-AC22B2D65A95}">
      <dsp:nvSpPr>
        <dsp:cNvPr id="0" name=""/>
        <dsp:cNvSpPr/>
      </dsp:nvSpPr>
      <dsp:spPr>
        <a:xfrm>
          <a:off x="960762" y="10745"/>
          <a:ext cx="3058560" cy="30585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8F4398-F0A8-402E-AD9E-BDDFB41A2E01}">
      <dsp:nvSpPr>
        <dsp:cNvPr id="0" name=""/>
        <dsp:cNvSpPr/>
      </dsp:nvSpPr>
      <dsp:spPr>
        <a:xfrm>
          <a:off x="543912" y="170264"/>
          <a:ext cx="3417757" cy="30585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68C90D-36A6-4192-9F30-D06859163ACC}">
      <dsp:nvSpPr>
        <dsp:cNvPr id="0" name=""/>
        <dsp:cNvSpPr/>
      </dsp:nvSpPr>
      <dsp:spPr>
        <a:xfrm>
          <a:off x="607253" y="10766"/>
          <a:ext cx="3058560" cy="30585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480-629D-4EA4-916B-491337D392FC}">
      <dsp:nvSpPr>
        <dsp:cNvPr id="0" name=""/>
        <dsp:cNvSpPr/>
      </dsp:nvSpPr>
      <dsp:spPr>
        <a:xfrm>
          <a:off x="354162" y="148774"/>
          <a:ext cx="2840988" cy="2748591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Отбор креативных идей</a:t>
          </a:r>
        </a:p>
      </dsp:txBody>
      <dsp:txXfrm>
        <a:off x="1906560" y="868643"/>
        <a:ext cx="1014638" cy="1308853"/>
      </dsp:txXfrm>
    </dsp:sp>
    <dsp:sp modelId="{612E1D1D-80DF-434F-9B53-4AF0D177CE22}">
      <dsp:nvSpPr>
        <dsp:cNvPr id="0" name=""/>
        <dsp:cNvSpPr/>
      </dsp:nvSpPr>
      <dsp:spPr>
        <a:xfrm>
          <a:off x="400888" y="216235"/>
          <a:ext cx="2558757" cy="25587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Оценка сильных и слабых сторон идей</a:t>
          </a:r>
        </a:p>
      </dsp:txBody>
      <dsp:txXfrm>
        <a:off x="647625" y="886386"/>
        <a:ext cx="913842" cy="1218455"/>
      </dsp:txXfrm>
    </dsp:sp>
    <dsp:sp modelId="{C8E28254-6286-4F07-9103-881DD264C459}">
      <dsp:nvSpPr>
        <dsp:cNvPr id="0" name=""/>
        <dsp:cNvSpPr/>
      </dsp:nvSpPr>
      <dsp:spPr>
        <a:xfrm>
          <a:off x="236664" y="-11325"/>
          <a:ext cx="3072014" cy="306611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85E411-20C8-4B52-87D4-285F9013DAAE}">
      <dsp:nvSpPr>
        <dsp:cNvPr id="0" name=""/>
        <dsp:cNvSpPr/>
      </dsp:nvSpPr>
      <dsp:spPr>
        <a:xfrm>
          <a:off x="204732" y="-11335"/>
          <a:ext cx="2951068" cy="3013899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76BE-D692-4E07-81AE-A02447C277D5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BC72-2A7F-40EF-A8C7-BD8F3A461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6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328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354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37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754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41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2639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45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4378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46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32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16"/>
          <p:cNvCxnSpPr>
            <a:stCxn id="10" idx="1"/>
          </p:cNvCxnSpPr>
          <p:nvPr userDrawn="1"/>
        </p:nvCxnSpPr>
        <p:spPr>
          <a:xfrm flipV="1">
            <a:off x="0" y="-8467"/>
            <a:ext cx="2692400" cy="6301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-11150" y="0"/>
            <a:ext cx="1382751" cy="382902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18"/>
          <p:cNvSpPr/>
          <p:nvPr userDrawn="1"/>
        </p:nvSpPr>
        <p:spPr>
          <a:xfrm flipH="1" flipV="1">
            <a:off x="-7858" y="-8467"/>
            <a:ext cx="1117310" cy="4934387"/>
          </a:xfrm>
          <a:custGeom>
            <a:avLst/>
            <a:gdLst>
              <a:gd name="connsiteX0" fmla="*/ 2247099 w 2269442"/>
              <a:gd name="connsiteY0" fmla="*/ 0 h 6866466"/>
              <a:gd name="connsiteX1" fmla="*/ 0 w 2269442"/>
              <a:gd name="connsiteY1" fmla="*/ 6858000 h 6866466"/>
              <a:gd name="connsiteX2" fmla="*/ 2269067 w 2269442"/>
              <a:gd name="connsiteY2" fmla="*/ 6866466 h 6866466"/>
              <a:gd name="connsiteX3" fmla="*/ 2260600 w 2269442"/>
              <a:gd name="connsiteY3" fmla="*/ 8466 h 6866466"/>
              <a:gd name="connsiteX4" fmla="*/ 2247099 w 2269442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42" h="6866466">
                <a:moveTo>
                  <a:pt x="2247099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24709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20"/>
          <p:cNvSpPr/>
          <p:nvPr userDrawn="1"/>
        </p:nvSpPr>
        <p:spPr>
          <a:xfrm rot="10800000">
            <a:off x="-7672" y="0"/>
            <a:ext cx="2513565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33"/>
            <a:ext cx="1575204" cy="1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5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2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6"/>
          <p:cNvCxnSpPr>
            <a:stCxn id="10" idx="1"/>
          </p:cNvCxnSpPr>
          <p:nvPr userDrawn="1"/>
        </p:nvCxnSpPr>
        <p:spPr>
          <a:xfrm flipV="1">
            <a:off x="0" y="-8467"/>
            <a:ext cx="2692400" cy="6301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/>
          <p:cNvCxnSpPr/>
          <p:nvPr userDrawn="1"/>
        </p:nvCxnSpPr>
        <p:spPr>
          <a:xfrm flipH="1">
            <a:off x="-11150" y="0"/>
            <a:ext cx="1382751" cy="382902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9306" y="-8468"/>
            <a:ext cx="9170644" cy="6874935"/>
            <a:chOff x="-9306" y="-8468"/>
            <a:chExt cx="917064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129867" y="4175605"/>
              <a:ext cx="3023438" cy="26908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 rot="10800000" flipH="1" flipV="1">
              <a:off x="-9306" y="-8468"/>
              <a:ext cx="745905" cy="4631268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Freeform 18"/>
          <p:cNvSpPr/>
          <p:nvPr userDrawn="1"/>
        </p:nvSpPr>
        <p:spPr>
          <a:xfrm flipH="1" flipV="1">
            <a:off x="-7858" y="-8467"/>
            <a:ext cx="1117310" cy="4934387"/>
          </a:xfrm>
          <a:custGeom>
            <a:avLst/>
            <a:gdLst>
              <a:gd name="connsiteX0" fmla="*/ 2247099 w 2269442"/>
              <a:gd name="connsiteY0" fmla="*/ 0 h 6866466"/>
              <a:gd name="connsiteX1" fmla="*/ 0 w 2269442"/>
              <a:gd name="connsiteY1" fmla="*/ 6858000 h 6866466"/>
              <a:gd name="connsiteX2" fmla="*/ 2269067 w 2269442"/>
              <a:gd name="connsiteY2" fmla="*/ 6866466 h 6866466"/>
              <a:gd name="connsiteX3" fmla="*/ 2260600 w 2269442"/>
              <a:gd name="connsiteY3" fmla="*/ 8466 h 6866466"/>
              <a:gd name="connsiteX4" fmla="*/ 2247099 w 2269442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42" h="6866466">
                <a:moveTo>
                  <a:pt x="2247099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24709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0"/>
          <p:cNvSpPr/>
          <p:nvPr userDrawn="1"/>
        </p:nvSpPr>
        <p:spPr>
          <a:xfrm rot="10800000">
            <a:off x="-7672" y="0"/>
            <a:ext cx="2513565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33"/>
            <a:ext cx="1575204" cy="1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5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9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5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1500-E592-4D45-B871-BCFBD69D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2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idx="1"/>
          </p:nvPr>
        </p:nvSpPr>
        <p:spPr>
          <a:xfrm>
            <a:off x="415472" y="2324565"/>
            <a:ext cx="8574492" cy="16032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r>
              <a:rPr lang="ru-RU" dirty="0" smtClean="0"/>
              <a:t>Мониторинг формирования функциональной грамотности</a:t>
            </a:r>
          </a:p>
          <a:p>
            <a:r>
              <a:rPr lang="ru-RU" dirty="0" smtClean="0"/>
              <a:t>(подготовка к исследованию </a:t>
            </a:r>
            <a:r>
              <a:rPr lang="en-US" dirty="0" smtClean="0"/>
              <a:t>PISA-2021)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8" y="105216"/>
            <a:ext cx="3796502" cy="13160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6402" y="3983204"/>
            <a:ext cx="5320356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478" indent="-78478" algn="ctr">
              <a:defRPr/>
            </a:pPr>
            <a:r>
              <a:rPr lang="ru-RU" sz="3386" b="1" i="1" dirty="0"/>
              <a:t>Креативное мышление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3666" y="5886792"/>
            <a:ext cx="429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478" indent="-78478">
              <a:defRPr/>
            </a:pPr>
            <a:r>
              <a:rPr lang="ru-RU" sz="2800" b="1" i="1" dirty="0" smtClean="0"/>
              <a:t>25 сентября 2019 </a:t>
            </a:r>
            <a:r>
              <a:rPr lang="ru-RU" sz="2800" b="1" i="1" dirty="0"/>
              <a:t>г. </a:t>
            </a:r>
          </a:p>
        </p:txBody>
      </p:sp>
    </p:spTree>
    <p:extLst>
      <p:ext uri="{BB962C8B-B14F-4D97-AF65-F5344CB8AC3E}">
        <p14:creationId xmlns:p14="http://schemas.microsoft.com/office/powerpoint/2010/main" val="341420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14400" y="199083"/>
            <a:ext cx="8229600" cy="933796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письменное самовыражение</a:t>
            </a:r>
            <a:endParaRPr sz="3200" b="1" dirty="0"/>
          </a:p>
        </p:txBody>
      </p:sp>
      <p:pic>
        <p:nvPicPr>
          <p:cNvPr id="7" name="Picture 2" descr="http://art-storona.ru/wp-content/gallery/ddc0413/v-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r="50783"/>
          <a:stretch/>
        </p:blipFill>
        <p:spPr bwMode="auto">
          <a:xfrm>
            <a:off x="470893" y="1721662"/>
            <a:ext cx="2802810" cy="27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633" y="4831889"/>
            <a:ext cx="300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Придумайте и запишите</a:t>
            </a:r>
          </a:p>
          <a:p>
            <a:r>
              <a:rPr lang="ru-RU" dirty="0"/>
              <a:t>несколько разных заголовков к приведенной иллюстрации</a:t>
            </a:r>
          </a:p>
        </p:txBody>
      </p:sp>
      <p:pic>
        <p:nvPicPr>
          <p:cNvPr id="9" name="Picture 4" descr="http://static.diary.ru/userdir/1/1/2/6/1126320/69053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14" y="1721664"/>
            <a:ext cx="3910338" cy="27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0314" y="4831889"/>
            <a:ext cx="391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Рассмотрите обложку книги. Как вы думаете, о чём может быть эта </a:t>
            </a:r>
            <a:r>
              <a:rPr lang="ru-RU" dirty="0" smtClean="0"/>
              <a:t>книга? Предложите </a:t>
            </a:r>
            <a:r>
              <a:rPr lang="ru-RU" dirty="0"/>
              <a:t>несколько версий и кратко их опишите</a:t>
            </a:r>
          </a:p>
        </p:txBody>
      </p:sp>
      <p:pic>
        <p:nvPicPr>
          <p:cNvPr id="12" name="Рисунок 11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60" y="321695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3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1069088" y="128657"/>
            <a:ext cx="7900910" cy="985203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заданий: визуальное самовыражение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" name="Прямоугольник 2"/>
          <p:cNvSpPr/>
          <p:nvPr/>
        </p:nvSpPr>
        <p:spPr>
          <a:xfrm>
            <a:off x="193791" y="1634912"/>
            <a:ext cx="8645578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выдвижение идей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для своих проектов на основе заданного сценария и исходных установок (например, на тех деталях, которые должны быть включены в проект, или тех инструментах или способах, которые необходимо использовать);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оценка креативности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собственных или чужих идей с позиций их ясности, привлекательности или новизны;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(3)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совершенствование изображений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соответствии с данными инструкциями или дополнительной информацией.</a:t>
            </a: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76974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43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38670" y="79362"/>
            <a:ext cx="7662454" cy="1143925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визуальное самовыражение</a:t>
            </a:r>
            <a:endParaRPr sz="3200" b="1" dirty="0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08" y="30703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37295" r="23082" b="12379"/>
          <a:stretch/>
        </p:blipFill>
        <p:spPr bwMode="auto">
          <a:xfrm>
            <a:off x="311972" y="1409252"/>
            <a:ext cx="8623241" cy="49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05543" y="111755"/>
            <a:ext cx="7728857" cy="107543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визуальное самовыражение</a:t>
            </a:r>
            <a:endParaRPr sz="3200" b="1" dirty="0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35225" r="24798" b="14856"/>
          <a:stretch/>
        </p:blipFill>
        <p:spPr bwMode="auto">
          <a:xfrm>
            <a:off x="158986" y="1123721"/>
            <a:ext cx="8969816" cy="52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83066" y="3941903"/>
            <a:ext cx="4713400" cy="2458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Познакомьтесь с творчеством Пауля Клее. Рассмотрите представленные репродукции и подготовьте к выставке в вашем классе два экспоната, выполненные в манере художника. 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805543" y="111755"/>
            <a:ext cx="7728857" cy="107543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визуальное самовыражение</a:t>
            </a:r>
            <a:endParaRPr sz="3200" b="1" dirty="0"/>
          </a:p>
        </p:txBody>
      </p:sp>
      <p:pic>
        <p:nvPicPr>
          <p:cNvPr id="1028" name="Picture 4" descr="http://www.paul-klee.org/Twittering%20Machine%20Paul%20Kl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88" y="729327"/>
            <a:ext cx="283911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°ÑÐ»Ñ (ÐÐ¾Ð»Ñ) ÐÐ»ÐµÐµ Â«ÐÐµÐ¹Ð·Ð°Ð¶ Ñ Ð·Ð°ÐºÐ°ÑÐ¾Ð¼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2" y="3784942"/>
            <a:ext cx="3496236" cy="26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65416" y="6384807"/>
            <a:ext cx="2246528" cy="304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Пейзаж с закатом, 1923</a:t>
            </a:r>
            <a:endParaRPr lang="ru-RU" sz="16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44227" y="3383954"/>
            <a:ext cx="2059865" cy="304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Шесть типов, 1921</a:t>
            </a:r>
            <a:endParaRPr lang="ru-RU" sz="1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883655" y="3154019"/>
            <a:ext cx="2462378" cy="304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Щебечущие машины, 1922</a:t>
            </a:r>
            <a:endParaRPr lang="ru-RU" sz="1600" b="1" dirty="0"/>
          </a:p>
        </p:txBody>
      </p:sp>
      <p:pic>
        <p:nvPicPr>
          <p:cNvPr id="1032" name="Picture 8" descr="http://expressionists.ru/wp-content/uploads/2014/09/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41" y="1112450"/>
            <a:ext cx="3223864" cy="22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798803" y="172251"/>
            <a:ext cx="8100029" cy="107987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заданий: решение социальных проблем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528494" y="1953736"/>
            <a:ext cx="803595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погружение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проблему, имеющую социальный фокус;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выдвижение различных идей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для 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возможных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путей решения социальных проблем, отвечающих заданному сценарию;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(3)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оценка оригинальности, эффективности и осуществимости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собственных или чужих решений;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(4)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вовлечение в непрерывный процесс построения знания и </a:t>
            </a:r>
            <a:r>
              <a:rPr lang="ru-RU" sz="2400" b="1" i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совершенствование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решения;</a:t>
            </a: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4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12313" y="78713"/>
            <a:ext cx="7578233" cy="1063320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решение социальных проблем</a:t>
            </a:r>
            <a:endParaRPr sz="32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005" t="27813" r="14076" b="12380"/>
          <a:stretch/>
        </p:blipFill>
        <p:spPr bwMode="auto">
          <a:xfrm>
            <a:off x="457199" y="1515980"/>
            <a:ext cx="8133347" cy="4632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5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33096" y="88850"/>
            <a:ext cx="7913073" cy="1043045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заданий: решение научных проблем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" name="Прямоугольник 2"/>
          <p:cNvSpPr/>
          <p:nvPr/>
        </p:nvSpPr>
        <p:spPr>
          <a:xfrm>
            <a:off x="395653" y="3927496"/>
            <a:ext cx="8519747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</a:pPr>
            <a:r>
              <a:rPr lang="ru-RU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Примеры</a:t>
            </a:r>
          </a:p>
          <a:p>
            <a:pPr marL="263896" indent="-263896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 данным наблюдений поставить исследовательские вопросы или выдвинуть гипотезы</a:t>
            </a:r>
          </a:p>
          <a:p>
            <a:pPr marL="263896" indent="-263896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используя различное оборудование, изобрести что-либо в лабораторных условиях, и усовершенствовать своё изобретение, </a:t>
            </a:r>
          </a:p>
          <a:p>
            <a:pPr marL="263896" indent="-263896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предложить различные методы, позволяющие продемонстрировать определённые свойства данных или геометрических фигур</a:t>
            </a:r>
          </a:p>
          <a:p>
            <a:pPr marL="263896" indent="-263896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сделать как можно больше валидных выводов, следующих из представленного набора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654" y="1484051"/>
            <a:ext cx="85197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Возможные сюжеты</a:t>
            </a:r>
          </a:p>
          <a:p>
            <a:pPr marL="263896" indent="-263896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замысел новой идеи, привносящей вклад в научное знание;</a:t>
            </a:r>
          </a:p>
          <a:p>
            <a:pPr marL="263896" indent="-263896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замысел эксперимента для проверки гипотезы;</a:t>
            </a:r>
          </a:p>
          <a:p>
            <a:pPr marL="263896" indent="-263896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замысел эксперимента для развития научной идеи; </a:t>
            </a:r>
          </a:p>
          <a:p>
            <a:pPr marL="263896" indent="-263896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изобретение, имеющее прикладную ценность; </a:t>
            </a:r>
          </a:p>
          <a:p>
            <a:pPr marL="263896" indent="-263896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планирование новых областей применения научной/инженерной деятельности. </a:t>
            </a:r>
          </a:p>
        </p:txBody>
      </p:sp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598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91307" y="84686"/>
            <a:ext cx="7835334" cy="1051374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решение научных проблем</a:t>
            </a:r>
            <a:endParaRPr sz="32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2024" t="19267" r="20447" b="20518"/>
          <a:stretch/>
        </p:blipFill>
        <p:spPr bwMode="auto">
          <a:xfrm>
            <a:off x="156410" y="1367896"/>
            <a:ext cx="8470231" cy="5321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2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791308" y="70434"/>
            <a:ext cx="8116484" cy="107987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Специфика заданий на решение научных проблем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" name="Прямоугольник 2"/>
          <p:cNvSpPr/>
          <p:nvPr/>
        </p:nvSpPr>
        <p:spPr>
          <a:xfrm>
            <a:off x="428475" y="1769133"/>
            <a:ext cx="8479317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62"/>
              </a:spcBef>
              <a:spcAft>
                <a:spcPts val="462"/>
              </a:spcAft>
            </a:pP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Задания сфокусированы на</a:t>
            </a:r>
          </a:p>
          <a:p>
            <a:pPr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процессе выдвижения новых идей, а не на применении уже известных знаний;</a:t>
            </a:r>
          </a:p>
          <a:p>
            <a:pPr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оригинальности предлагаемых подходов и решений (при условии, что ответы имеют смысл и ценность);</a:t>
            </a:r>
          </a:p>
          <a:p>
            <a:pPr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(3)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открытых проблемах, допускающих альтернативные решения и потому требующих серии приближений и уточнений;</a:t>
            </a:r>
          </a:p>
          <a:p>
            <a:pPr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(4)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способах и процессе получения решения, а не ответе. </a:t>
            </a:r>
          </a:p>
          <a:p>
            <a:pPr>
              <a:spcBef>
                <a:spcPts val="462"/>
              </a:spcBef>
              <a:spcAft>
                <a:spcPts val="462"/>
              </a:spcAft>
            </a:pPr>
            <a:endParaRPr lang="ru-RU" sz="2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42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172" y="200772"/>
            <a:ext cx="8003291" cy="1214371"/>
          </a:xfrm>
        </p:spPr>
        <p:txBody>
          <a:bodyPr>
            <a:noAutofit/>
          </a:bodyPr>
          <a:lstStyle/>
          <a:p>
            <a:r>
              <a:rPr lang="ru-RU" sz="3200" b="1" dirty="0"/>
              <a:t>Зачем в исследовании PISA приступают к измерению способности к креативному мышлению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2570" y="1518936"/>
            <a:ext cx="8738940" cy="4447038"/>
          </a:xfrm>
        </p:spPr>
        <p:txBody>
          <a:bodyPr>
            <a:noAutofit/>
          </a:bodyPr>
          <a:lstStyle/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sz="2400" dirty="0"/>
              <a:t>Творческое мышление </a:t>
            </a:r>
            <a:r>
              <a:rPr lang="en-US" sz="2400" dirty="0" smtClean="0"/>
              <a:t>―</a:t>
            </a:r>
            <a:r>
              <a:rPr lang="ru-RU" sz="2400" dirty="0" smtClean="0"/>
              <a:t> основа для </a:t>
            </a:r>
            <a:r>
              <a:rPr lang="ru-RU" sz="2400" dirty="0"/>
              <a:t>появления нового знания, инновационных идей; привычка мыслить креативно всё заметнее </a:t>
            </a:r>
            <a:r>
              <a:rPr lang="ru-RU" sz="2400" dirty="0" smtClean="0"/>
              <a:t>влияет </a:t>
            </a:r>
            <a:r>
              <a:rPr lang="ru-RU" sz="2400" dirty="0"/>
              <a:t>на </a:t>
            </a:r>
            <a:r>
              <a:rPr lang="ru-RU" sz="2400" b="1" i="1" dirty="0"/>
              <a:t>общественное и духовное развитие</a:t>
            </a:r>
            <a:r>
              <a:rPr lang="ru-RU" sz="2400" dirty="0"/>
              <a:t>, на </a:t>
            </a:r>
            <a:r>
              <a:rPr lang="ru-RU" sz="2400" b="1" i="1" dirty="0"/>
              <a:t>развитие производства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sz="2400" dirty="0"/>
              <a:t>Привычка размышлять и мыслить креативно </a:t>
            </a:r>
            <a:r>
              <a:rPr lang="en-US" sz="2400" dirty="0"/>
              <a:t>―</a:t>
            </a:r>
            <a:r>
              <a:rPr lang="ru-RU" sz="2400" dirty="0" smtClean="0"/>
              <a:t> </a:t>
            </a:r>
            <a:r>
              <a:rPr lang="ru-RU" sz="2400" dirty="0"/>
              <a:t>важнейший источник </a:t>
            </a:r>
            <a:r>
              <a:rPr lang="ru-RU" sz="2400" b="1" i="1" dirty="0"/>
              <a:t>развития личности </a:t>
            </a:r>
            <a:r>
              <a:rPr lang="ru-RU" sz="2400" dirty="0"/>
              <a:t>учащегося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sz="2400" dirty="0"/>
              <a:t>Способность к  креативному мышлению базируется на знаниях и опыте и </a:t>
            </a:r>
            <a:r>
              <a:rPr lang="ru-RU" sz="2400" b="1" i="1" dirty="0"/>
              <a:t>может быть предметом целенаправленного формирования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sz="2400" dirty="0"/>
              <a:t>Участие в международном исследовании </a:t>
            </a:r>
            <a:r>
              <a:rPr lang="ru-RU" sz="2400" b="1" i="1" dirty="0"/>
              <a:t>может способствовать позитивным изменениям </a:t>
            </a:r>
            <a:r>
              <a:rPr lang="ru-RU" sz="2400" dirty="0"/>
              <a:t>практики обучения и образовательной политики</a:t>
            </a: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37" y="364760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753560" y="72108"/>
            <a:ext cx="8390440" cy="108103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заданий: выдвижение разнообразных идей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82950" y="1673091"/>
            <a:ext cx="8907792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задании требуется предложить </a:t>
            </a:r>
            <a:r>
              <a:rPr lang="ru-RU" sz="2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несколько </a:t>
            </a:r>
            <a:r>
              <a:rPr lang="ru-RU" sz="22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разных</a:t>
            </a:r>
            <a:r>
              <a:rPr lang="ru-RU" sz="2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решений</a:t>
            </a:r>
            <a:r>
              <a:rPr lang="ru-RU" sz="2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значимо отличающихся друг от друга (например, методом); 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Все решения должны соответствовать исследуемой проблеме/задаче.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Могут использоваться различные форматы заданий – записать заголовок или рассказ, составить художественную композицию, предложить научные методы или поставить вопросы и т.п.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148" y="4874480"/>
            <a:ext cx="8394281" cy="145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/>
            <a:r>
              <a:rPr lang="ru-RU" sz="21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Критерии оценки (ДА/НЕТ):</a:t>
            </a:r>
          </a:p>
          <a:p>
            <a:pPr marL="351861" indent="-351861" algn="just">
              <a:buAutoNum type="arabicParenR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правомерность</a:t>
            </a:r>
            <a:r>
              <a:rPr lang="ru-RU" sz="21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адекватность ответа заданию;</a:t>
            </a:r>
          </a:p>
          <a:p>
            <a:pPr marL="351861" indent="-351861" algn="just">
              <a:buAutoNum type="arabicParenR"/>
            </a:pPr>
            <a:r>
              <a:rPr lang="ru-RU" sz="21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оригинальность; и</a:t>
            </a:r>
          </a:p>
          <a:p>
            <a:pPr marL="351861" indent="-351861" algn="just">
              <a:buAutoNum type="arabicParenR"/>
            </a:pPr>
            <a:r>
              <a:rPr lang="ru-RU" sz="21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значимость, полезность, ценность ответа. </a:t>
            </a:r>
          </a:p>
        </p:txBody>
      </p:sp>
      <p:pic>
        <p:nvPicPr>
          <p:cNvPr id="10" name="Рисунок 9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24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57884" y="0"/>
            <a:ext cx="7797359" cy="1226543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выдвижение разнообразных идей</a:t>
            </a:r>
            <a:endParaRPr sz="32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334" t="22330" r="12481" b="19187"/>
          <a:stretch/>
        </p:blipFill>
        <p:spPr bwMode="auto">
          <a:xfrm>
            <a:off x="240632" y="1407694"/>
            <a:ext cx="8614611" cy="4806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5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1082838" y="70434"/>
            <a:ext cx="7868657" cy="107987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</a:t>
            </a:r>
            <a:r>
              <a:rPr lang="ru-RU" sz="3200" b="1" dirty="0" smtClean="0"/>
              <a:t>заданий: уточнение </a:t>
            </a:r>
            <a:r>
              <a:rPr lang="ru-RU" sz="3200" b="1" dirty="0"/>
              <a:t>и совершенствование идей 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138370" y="2095835"/>
            <a:ext cx="8813125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62"/>
              </a:spcBef>
              <a:spcAft>
                <a:spcPts val="462"/>
              </a:spcAft>
            </a:pP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Возможные форматы заданий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усовершенствовать идею методом последовательных уточнений,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адаптировать идею с учётом дополнительных требований, дополнительной информации или ограничений,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адаптировать свои идеи с учётом целевой аудитории,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сопоставить успешные итерации,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обосновать производимые уточнения.</a:t>
            </a: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29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08046" y="84686"/>
            <a:ext cx="8035954" cy="1051374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уточнение и совершенствование идей</a:t>
            </a:r>
            <a:endParaRPr sz="32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3516" t="17515" r="52040" b="19412"/>
          <a:stretch/>
        </p:blipFill>
        <p:spPr bwMode="auto">
          <a:xfrm>
            <a:off x="1239253" y="1367897"/>
            <a:ext cx="6942222" cy="5297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0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18724" y="133392"/>
            <a:ext cx="8390440" cy="847512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заданий: оценка и отбор идей 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254016" y="1347151"/>
            <a:ext cx="85539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62"/>
              </a:spcBef>
              <a:spcAft>
                <a:spcPts val="462"/>
              </a:spcAft>
            </a:pP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Возможные форматы заданий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оценить с определённой точки зрения сильные и слабые стороны собственного или чужого продукта/идеи,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отделить оригинальные идеи, имеющие креативную ценность, от тривиальных и неинтересных идей, например, выделить решения, которые действительно эффективны, экономичны и </a:t>
            </a:r>
            <a:r>
              <a:rPr lang="ru-RU" sz="2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инновационны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выбрать наиболее креативные продукты/идеи, 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расположить продукты/идеи в порядке убывания креативности.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16" y="212862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09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98803" y="222430"/>
            <a:ext cx="8254559" cy="775885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оценка и отбор идей</a:t>
            </a:r>
            <a:endParaRPr sz="32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6731" t="22987" r="51354" b="23365"/>
          <a:stretch/>
        </p:blipFill>
        <p:spPr bwMode="auto">
          <a:xfrm>
            <a:off x="2086503" y="895002"/>
            <a:ext cx="4915875" cy="5866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8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77315" y="188673"/>
            <a:ext cx="7712247" cy="847512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Учёт возрастных особенностей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229952" y="1673091"/>
            <a:ext cx="890779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62"/>
              </a:spcBef>
              <a:spcAft>
                <a:spcPts val="462"/>
              </a:spcAft>
            </a:pP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Использование релевантных возрасту (опыту, предметному знанию, интересам, познавательным возможностям)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ситуаций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лексического материала, грамматических конструкций и изобразительно-выразительных средств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78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81695" y="188673"/>
            <a:ext cx="7050511" cy="847512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Структура </a:t>
            </a:r>
            <a:r>
              <a:rPr lang="ru-RU" sz="3200" b="1" dirty="0" smtClean="0"/>
              <a:t>заданий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229953" y="1673091"/>
            <a:ext cx="855399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62"/>
              </a:spcBef>
              <a:spcAft>
                <a:spcPts val="462"/>
              </a:spcAft>
            </a:pP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Последовательность нескольких (от 2-х до 6-ти) </a:t>
            </a:r>
            <a:r>
              <a:rPr lang="ru-RU" sz="2400" b="1" i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экранов, 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содержащих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мотивационную часть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обучающую часть (при необходимости)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вопросы, направленные на проверку различных аспектов </a:t>
            </a:r>
            <a:r>
              <a:rPr lang="ru-RU" sz="2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компетентностной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модели</a:t>
            </a: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19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Типы ответов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249211" y="1530991"/>
            <a:ext cx="8553996" cy="465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847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Свободно конструируемые ответы</a:t>
            </a:r>
            <a:r>
              <a:rPr lang="ru-RU" sz="1847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753041" lvl="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539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письменный ответ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 от нескольких слов (например, заголовок к иллюстрации или ответ на научный вопрос) до короткого текста (например, концовка рассказа или пояснение проектной идеи);</a:t>
            </a:r>
          </a:p>
          <a:p>
            <a:pPr marL="753041" lvl="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539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ответ с помощью визуальных средств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(например, дизайн постера, или </a:t>
            </a:r>
            <a:r>
              <a:rPr lang="ru-RU" sz="1539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изготовление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изображения с помощью набора заданных форм и средств), которые поддерживаются простейшими графическими редакторами.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847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Ответы на интерактивные задания</a:t>
            </a:r>
            <a:r>
              <a:rPr lang="ru-RU" sz="1847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выполненные в виде симуляций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(например, научное исследование в виртуальной лаборатории), </a:t>
            </a:r>
            <a:r>
              <a:rPr lang="ru-RU" sz="1847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проектов с открытым ответом и инженерных задач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(например, создание необычного объекта с помощью набора инструментов).</a:t>
            </a:r>
          </a:p>
          <a:p>
            <a:pPr marL="35186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847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Простой и сложный множественный выбор</a:t>
            </a:r>
            <a:r>
              <a:rPr lang="ru-RU" sz="1847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753041" lvl="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выбор </a:t>
            </a:r>
            <a:r>
              <a:rPr lang="ru-RU" sz="1539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одного ответа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из списка (например, выбор креативной идеи)</a:t>
            </a:r>
          </a:p>
          <a:p>
            <a:pPr marL="753041" lvl="1" indent="-351861" algn="just">
              <a:spcBef>
                <a:spcPts val="462"/>
              </a:spcBef>
              <a:spcAft>
                <a:spcPts val="462"/>
              </a:spcAft>
              <a:buFont typeface="Arial" panose="020B0604020202020204" pitchFamily="34" charset="0"/>
              <a:buChar char="•"/>
            </a:pPr>
            <a:r>
              <a:rPr lang="ru-RU" sz="1539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перетаскивание и заполнение ячейки для ответа </a:t>
            </a:r>
            <a:r>
              <a:rPr lang="ru-RU" sz="1539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(например, установление соответствия, упорядочивание или маркировка и классификация идей).</a:t>
            </a: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95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706" y="1750839"/>
            <a:ext cx="5982579" cy="254569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A50021"/>
                </a:solidFill>
              </a:rPr>
              <a:t>Что показала апробация: некоторые результаты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29</a:t>
            </a:fld>
            <a:endParaRPr lang="ru-RU" smtClean="0"/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853502" y="83879"/>
            <a:ext cx="7895493" cy="1052987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Креативное мышление: определение</a:t>
            </a:r>
            <a:endParaRPr sz="3200" b="1" dirty="0"/>
          </a:p>
        </p:txBody>
      </p:sp>
      <p:sp>
        <p:nvSpPr>
          <p:cNvPr id="260" name="Объект 2"/>
          <p:cNvSpPr txBox="1">
            <a:spLocks noGrp="1"/>
          </p:cNvSpPr>
          <p:nvPr>
            <p:ph idx="1"/>
          </p:nvPr>
        </p:nvSpPr>
        <p:spPr>
          <a:xfrm>
            <a:off x="249212" y="1452779"/>
            <a:ext cx="8894788" cy="49720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86759">
              <a:spcBef>
                <a:spcPts val="644"/>
              </a:spcBef>
              <a:buNone/>
              <a:defRPr sz="4100"/>
            </a:pPr>
            <a:r>
              <a:rPr lang="ru-RU" sz="2800" dirty="0"/>
              <a:t>Способность продуктивно участвовать в процессе </a:t>
            </a:r>
            <a:r>
              <a:rPr lang="ru-RU" sz="2800" b="1" dirty="0"/>
              <a:t>выработки</a:t>
            </a:r>
            <a:r>
              <a:rPr lang="ru-RU" sz="2800" dirty="0"/>
              <a:t>, </a:t>
            </a:r>
            <a:r>
              <a:rPr lang="ru-RU" sz="2800" b="1" dirty="0"/>
              <a:t>оценки</a:t>
            </a:r>
            <a:r>
              <a:rPr lang="ru-RU" sz="2800" dirty="0"/>
              <a:t> и </a:t>
            </a:r>
            <a:r>
              <a:rPr lang="ru-RU" sz="2800" b="1" dirty="0"/>
              <a:t>совершенствовании</a:t>
            </a:r>
            <a:r>
              <a:rPr lang="ru-RU" sz="2800" dirty="0"/>
              <a:t> идей, направленных на получение</a:t>
            </a:r>
          </a:p>
          <a:p>
            <a:pPr defTabSz="686759">
              <a:spcBef>
                <a:spcPts val="644"/>
              </a:spcBef>
              <a:defRPr sz="4100"/>
            </a:pPr>
            <a:r>
              <a:rPr lang="ru-RU" sz="2800" b="1" i="1" dirty="0"/>
              <a:t>инновационных</a:t>
            </a:r>
            <a:r>
              <a:rPr lang="ru-RU" sz="2800" dirty="0"/>
              <a:t> (новых, новаторских, оригинальных, нестандартных, непривычных и т.п.) и </a:t>
            </a:r>
            <a:r>
              <a:rPr lang="ru-RU" sz="2800" b="1" i="1" dirty="0"/>
              <a:t>эффективных</a:t>
            </a:r>
            <a:r>
              <a:rPr lang="ru-RU" sz="2800" dirty="0"/>
              <a:t> (действенных, результативных, экономичных, оптимальных и т.п.) </a:t>
            </a:r>
            <a:r>
              <a:rPr lang="ru-RU" sz="2800" b="1" i="1" dirty="0"/>
              <a:t>решений</a:t>
            </a:r>
            <a:r>
              <a:rPr lang="ru-RU" sz="2800" dirty="0"/>
              <a:t>, и/или</a:t>
            </a:r>
          </a:p>
          <a:p>
            <a:pPr defTabSz="686759">
              <a:spcBef>
                <a:spcPts val="644"/>
              </a:spcBef>
              <a:defRPr sz="4100"/>
            </a:pPr>
            <a:r>
              <a:rPr lang="ru-RU" sz="2800" b="1" i="1" dirty="0"/>
              <a:t>нового знания</a:t>
            </a:r>
            <a:r>
              <a:rPr lang="ru-RU" sz="2800" dirty="0"/>
              <a:t>, и/или</a:t>
            </a:r>
          </a:p>
          <a:p>
            <a:pPr defTabSz="686759">
              <a:spcBef>
                <a:spcPts val="644"/>
              </a:spcBef>
              <a:defRPr sz="4100"/>
            </a:pPr>
            <a:r>
              <a:rPr lang="ru-RU" sz="2800" b="1" i="1" dirty="0"/>
              <a:t>эффектного</a:t>
            </a:r>
            <a:r>
              <a:rPr lang="ru-RU" sz="2800" dirty="0"/>
              <a:t> (впечатляющего, вдохновляющего, необыкновенного, удивительного и т.п.) </a:t>
            </a:r>
            <a:r>
              <a:rPr lang="ru-RU" sz="2800" b="1" i="1" dirty="0"/>
              <a:t>выражения воображения</a:t>
            </a:r>
            <a:endParaRPr sz="2800" b="1" i="1" dirty="0"/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8521546" y="5197798"/>
            <a:ext cx="165255" cy="2130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58891" tIns="29445" rIns="58891" bIns="29445" rtlCol="0" anchor="ctr"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931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221" y="1743344"/>
            <a:ext cx="5982579" cy="336080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A50021"/>
                </a:solidFill>
              </a:rPr>
              <a:t>Возможные причины </a:t>
            </a:r>
            <a:r>
              <a:rPr lang="ru-RU" sz="4400" b="1" dirty="0" err="1" smtClean="0">
                <a:solidFill>
                  <a:srgbClr val="A50021"/>
                </a:solidFill>
              </a:rPr>
              <a:t>несформированности</a:t>
            </a:r>
            <a:r>
              <a:rPr lang="ru-RU" sz="4400" b="1" dirty="0" smtClean="0">
                <a:solidFill>
                  <a:srgbClr val="A50021"/>
                </a:solidFill>
              </a:rPr>
              <a:t> функциональной грамотности: формализм знаний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30</a:t>
            </a:fld>
            <a:endParaRPr lang="ru-RU" smtClean="0"/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«Рисунок </a:t>
            </a:r>
            <a:r>
              <a:rPr lang="ru-RU" sz="3200" b="1" dirty="0"/>
              <a:t>к математическому выражению»</a:t>
            </a: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32598" y="1529085"/>
            <a:ext cx="8784976" cy="34163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24000"/>
            <a:r>
              <a:rPr lang="ru-RU" altLang="ru-RU" sz="3000" i="1" dirty="0" smtClean="0"/>
              <a:t>Суть задания:</a:t>
            </a:r>
          </a:p>
          <a:p>
            <a:pPr indent="324000"/>
            <a:endParaRPr lang="ru-RU" altLang="ru-RU" sz="3000" dirty="0"/>
          </a:p>
          <a:p>
            <a:pPr indent="324000"/>
            <a:r>
              <a:rPr lang="ru-RU" altLang="ru-RU" sz="3000" dirty="0" smtClean="0">
                <a:solidFill>
                  <a:srgbClr val="002060"/>
                </a:solidFill>
              </a:rPr>
              <a:t>Используя </a:t>
            </a:r>
            <a:r>
              <a:rPr lang="ru-RU" altLang="ru-RU" sz="3000" dirty="0">
                <a:solidFill>
                  <a:srgbClr val="002060"/>
                </a:solidFill>
              </a:rPr>
              <a:t>доступные инструменты для рисования, </a:t>
            </a:r>
            <a:r>
              <a:rPr lang="ru-RU" altLang="ru-RU" sz="3000" dirty="0" smtClean="0">
                <a:solidFill>
                  <a:srgbClr val="002060"/>
                </a:solidFill>
              </a:rPr>
              <a:t>создайте не </a:t>
            </a:r>
            <a:r>
              <a:rPr lang="ru-RU" altLang="ru-RU" sz="3000" dirty="0">
                <a:solidFill>
                  <a:srgbClr val="002060"/>
                </a:solidFill>
              </a:rPr>
              <a:t>менее 2-х различных рисунков, </a:t>
            </a:r>
            <a:r>
              <a:rPr lang="ru-RU" altLang="ru-RU" sz="3000" dirty="0" smtClean="0">
                <a:solidFill>
                  <a:srgbClr val="002060"/>
                </a:solidFill>
              </a:rPr>
              <a:t>поясняющих смысл </a:t>
            </a:r>
            <a:r>
              <a:rPr lang="ru-RU" altLang="ru-RU" sz="3000" dirty="0">
                <a:solidFill>
                  <a:srgbClr val="002060"/>
                </a:solidFill>
              </a:rPr>
              <a:t>выражения</a:t>
            </a:r>
          </a:p>
          <a:p>
            <a:pPr indent="324000" algn="ctr"/>
            <a:r>
              <a:rPr lang="ru-RU" altLang="ru-RU" sz="3600" i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ru-RU" altLang="ru-RU" sz="3600" dirty="0">
                <a:solidFill>
                  <a:srgbClr val="002060"/>
                </a:solidFill>
              </a:rPr>
              <a:t> + </a:t>
            </a:r>
            <a:r>
              <a:rPr lang="ru-RU" alt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3600" dirty="0">
                <a:solidFill>
                  <a:srgbClr val="002060"/>
                </a:solidFill>
              </a:rPr>
              <a:t> = </a:t>
            </a:r>
            <a:r>
              <a:rPr lang="ru-RU" alt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ru-RU" alt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/>
            <a:r>
              <a:rPr lang="ru-RU" altLang="ru-RU" sz="3000" dirty="0">
                <a:solidFill>
                  <a:srgbClr val="002060"/>
                </a:solidFill>
              </a:rPr>
              <a:t>Вы можете добавить к рисунку пояснение.</a:t>
            </a:r>
          </a:p>
        </p:txBody>
      </p:sp>
    </p:spTree>
    <p:extLst>
      <p:ext uri="{BB962C8B-B14F-4D97-AF65-F5344CB8AC3E}">
        <p14:creationId xmlns:p14="http://schemas.microsoft.com/office/powerpoint/2010/main" val="100405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«Рисунок </a:t>
            </a:r>
            <a:r>
              <a:rPr lang="ru-RU" sz="3200" b="1" dirty="0"/>
              <a:t>к математическому выражению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9059" y="648325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0286-9A37-49D5-84CC-170BFF34E8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2856" t="36100" r="32461" b="57636"/>
          <a:stretch/>
        </p:blipFill>
        <p:spPr>
          <a:xfrm>
            <a:off x="146277" y="1244093"/>
            <a:ext cx="3978442" cy="106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6216" t="36100" r="47144" b="57636"/>
          <a:stretch/>
        </p:blipFill>
        <p:spPr>
          <a:xfrm>
            <a:off x="2051720" y="2745683"/>
            <a:ext cx="397844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942842" y="1410036"/>
            <a:ext cx="436028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Числовые величины</a:t>
            </a:r>
            <a:endParaRPr lang="ru-RU" altLang="ru-RU" sz="3000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868144" y="2955197"/>
            <a:ext cx="144068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Массы</a:t>
            </a:r>
            <a:endParaRPr lang="ru-RU" altLang="ru-RU" sz="30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659517" y="4417825"/>
            <a:ext cx="16898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24000"/>
            <a:r>
              <a:rPr lang="ru-RU" altLang="ru-RU" sz="3000" dirty="0" smtClean="0"/>
              <a:t>Длины</a:t>
            </a:r>
            <a:endParaRPr lang="ru-RU" altLang="ru-RU" sz="3000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85720" y="5857892"/>
            <a:ext cx="593196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Площади, объёмы, …</a:t>
            </a:r>
            <a:endParaRPr lang="ru-RU" altLang="ru-RU" sz="3000" dirty="0"/>
          </a:p>
        </p:txBody>
      </p:sp>
      <p:pic>
        <p:nvPicPr>
          <p:cNvPr id="3076" name="Picture 4" descr="http://torg-kanc.ru/upload/iblock/f33/f3320545683259d0c8b3c7252a10eba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0" b="67746"/>
          <a:stretch/>
        </p:blipFill>
        <p:spPr bwMode="auto">
          <a:xfrm>
            <a:off x="5074445" y="3837112"/>
            <a:ext cx="2591113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torg-kanc.ru/upload/iblock/f33/f3320545683259d0c8b3c7252a10eba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5660" r="57743" b="36028"/>
          <a:stretch/>
        </p:blipFill>
        <p:spPr bwMode="auto">
          <a:xfrm>
            <a:off x="7774439" y="3945112"/>
            <a:ext cx="84195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torg-kanc.ru/upload/iblock/f33/f3320545683259d0c8b3c7252a10eba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67280" r="43412" b="4789"/>
          <a:stretch/>
        </p:blipFill>
        <p:spPr bwMode="auto">
          <a:xfrm>
            <a:off x="5349400" y="4683158"/>
            <a:ext cx="3387512" cy="5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4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«Рисунок </a:t>
            </a:r>
            <a:r>
              <a:rPr lang="ru-RU" sz="3200" b="1" dirty="0"/>
              <a:t>к математическому выражению</a:t>
            </a:r>
            <a:r>
              <a:rPr lang="ru-RU" sz="3200" b="1" dirty="0" smtClean="0"/>
              <a:t>»: ответы пятиклассников</a:t>
            </a:r>
            <a:endParaRPr lang="ru-RU" sz="3200" b="1" dirty="0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9059" y="648325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0286-9A37-49D5-84CC-170BFF34E8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49654" y="1184125"/>
            <a:ext cx="841464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Около половины детей либо </a:t>
            </a:r>
            <a:r>
              <a:rPr lang="ru-RU" altLang="ru-RU" sz="3000" i="1" dirty="0" smtClean="0"/>
              <a:t>не дают ответа</a:t>
            </a:r>
            <a:r>
              <a:rPr lang="ru-RU" altLang="ru-RU" sz="3000" dirty="0" smtClean="0"/>
              <a:t>, либо </a:t>
            </a:r>
            <a:r>
              <a:rPr lang="ru-RU" altLang="ru-RU" sz="3000" dirty="0"/>
              <a:t>дают ответы </a:t>
            </a:r>
            <a:r>
              <a:rPr lang="ru-RU" altLang="ru-RU" sz="3000" i="1" dirty="0"/>
              <a:t>произвольные</a:t>
            </a:r>
            <a:r>
              <a:rPr lang="ru-RU" altLang="ru-RU" sz="3000" dirty="0"/>
              <a:t> </a:t>
            </a:r>
            <a:r>
              <a:rPr lang="ru-RU" altLang="ru-RU" sz="3000" dirty="0" smtClean="0"/>
              <a:t>или </a:t>
            </a:r>
            <a:r>
              <a:rPr lang="ru-RU" altLang="ru-RU" sz="3000" i="1" dirty="0" smtClean="0"/>
              <a:t>формальные</a:t>
            </a:r>
            <a:r>
              <a:rPr lang="ru-RU" altLang="ru-RU" sz="3000" dirty="0" smtClean="0"/>
              <a:t>. Например:  </a:t>
            </a:r>
            <a:endParaRPr lang="ru-RU" altLang="ru-RU" sz="3000" dirty="0"/>
          </a:p>
        </p:txBody>
      </p:sp>
      <p:pic>
        <p:nvPicPr>
          <p:cNvPr id="21" name="Рисунок 20" descr="http://mid.mcko.ru/pro/i/p1034/6203765+11_f98fc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0" y="3232561"/>
            <a:ext cx="3159740" cy="315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Прямоугольник 21"/>
          <p:cNvSpPr/>
          <p:nvPr/>
        </p:nvSpPr>
        <p:spPr>
          <a:xfrm>
            <a:off x="364626" y="3226567"/>
            <a:ext cx="30571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Я изобразила что все страны должны жить дружно и помогать друг другу.</a:t>
            </a:r>
            <a:r>
              <a:rPr lang="ru-RU" dirty="0"/>
              <a:t> 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10675" y="2532969"/>
            <a:ext cx="67133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Примеры </a:t>
            </a:r>
            <a:r>
              <a:rPr lang="ru-RU" altLang="ru-RU" sz="3000" i="1" dirty="0" smtClean="0"/>
              <a:t>произвольных </a:t>
            </a:r>
            <a:r>
              <a:rPr lang="ru-RU" altLang="ru-RU" sz="3000" dirty="0" smtClean="0"/>
              <a:t>ответов</a:t>
            </a:r>
            <a:endParaRPr lang="ru-RU" altLang="ru-RU" sz="3000" dirty="0"/>
          </a:p>
        </p:txBody>
      </p:sp>
      <p:pic>
        <p:nvPicPr>
          <p:cNvPr id="25" name="Рисунок 24" descr="http://mid.mcko.ru/pro/i/p1034/6195073+10_8be13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48" y="3226567"/>
            <a:ext cx="3184549" cy="3184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58855"/>
              </p:ext>
            </p:extLst>
          </p:nvPr>
        </p:nvGraphicFramePr>
        <p:xfrm>
          <a:off x="7159065" y="3232561"/>
          <a:ext cx="1705234" cy="2204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a </a:t>
                      </a:r>
                      <a:r>
                        <a:rPr lang="ru-RU" sz="1800" u="none" strike="noStrike" dirty="0" smtClean="0">
                          <a:effectLst/>
                        </a:rPr>
                        <a:t>- </a:t>
                      </a:r>
                      <a:r>
                        <a:rPr lang="ru-RU" sz="1800" u="none" strike="noStrike" dirty="0">
                          <a:effectLst/>
                        </a:rPr>
                        <a:t>это маленький глаз с ресничкой </a:t>
                      </a:r>
                      <a:r>
                        <a:rPr lang="ru-RU" sz="1800" u="none" strike="noStrike" dirty="0" smtClean="0">
                          <a:effectLst/>
                        </a:rPr>
                        <a:t>вниз,</a:t>
                      </a:r>
                    </a:p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b</a:t>
                      </a:r>
                      <a:r>
                        <a:rPr lang="ru-RU" sz="1800" u="none" strike="noStrike" dirty="0" smtClean="0">
                          <a:effectLst/>
                        </a:rPr>
                        <a:t> - </a:t>
                      </a:r>
                      <a:r>
                        <a:rPr lang="ru-RU" sz="1800" u="none" strike="noStrike" dirty="0">
                          <a:effectLst/>
                        </a:rPr>
                        <a:t>это  большой глаз с ресничкой </a:t>
                      </a:r>
                      <a:r>
                        <a:rPr lang="ru-RU" sz="1800" u="none" strike="noStrike" dirty="0" smtClean="0">
                          <a:effectLst/>
                        </a:rPr>
                        <a:t>вверх,</a:t>
                      </a:r>
                    </a:p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равно-</a:t>
                      </a:r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это </a:t>
                      </a:r>
                      <a:r>
                        <a:rPr lang="ru-RU" sz="1800" u="none" strike="noStrike" dirty="0" smtClean="0">
                          <a:effectLst/>
                        </a:rPr>
                        <a:t>шея,</a:t>
                      </a: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a </a:t>
                      </a:r>
                      <a:r>
                        <a:rPr lang="ru-RU" sz="1800" b="1" u="none" strike="noStrike" dirty="0">
                          <a:effectLst/>
                        </a:rPr>
                        <a:t>с</a:t>
                      </a:r>
                      <a:r>
                        <a:rPr lang="ru-RU" sz="1800" u="none" strike="noStrike" dirty="0">
                          <a:effectLst/>
                        </a:rPr>
                        <a:t>- это плечи 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37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«Рисунок </a:t>
            </a:r>
            <a:r>
              <a:rPr lang="ru-RU" sz="3200" b="1" dirty="0"/>
              <a:t>к математическому выражению</a:t>
            </a:r>
            <a:r>
              <a:rPr lang="ru-RU" sz="3200" b="1" dirty="0" smtClean="0"/>
              <a:t>»: ответы пятиклассников</a:t>
            </a:r>
            <a:endParaRPr lang="ru-RU" sz="3200" b="1" dirty="0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9059" y="648325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0286-9A37-49D5-84CC-170BFF34E8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6882" y="1306598"/>
            <a:ext cx="67133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Примеры </a:t>
            </a:r>
            <a:r>
              <a:rPr lang="ru-RU" altLang="ru-RU" sz="3000" i="1" dirty="0" smtClean="0"/>
              <a:t>формальных </a:t>
            </a:r>
            <a:r>
              <a:rPr lang="ru-RU" altLang="ru-RU" sz="3000" dirty="0" smtClean="0"/>
              <a:t>ответов</a:t>
            </a:r>
            <a:endParaRPr lang="ru-RU" altLang="ru-RU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523" y="2182022"/>
            <a:ext cx="2241464" cy="1824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А+В=С</a:t>
            </a:r>
            <a:r>
              <a:rPr lang="ru-RU" sz="2800" dirty="0" smtClean="0"/>
              <a:t>. это </a:t>
            </a:r>
            <a:r>
              <a:rPr lang="ru-RU" sz="2800" dirty="0"/>
              <a:t>формула вычисления суммы двух слагаемых </a:t>
            </a:r>
          </a:p>
        </p:txBody>
      </p:sp>
      <p:pic>
        <p:nvPicPr>
          <p:cNvPr id="12" name="Рисунок 11" descr="http://mid.mcko.ru/pro/i/p1034/6201152+9_edf7f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0"/>
          <a:stretch/>
        </p:blipFill>
        <p:spPr bwMode="auto">
          <a:xfrm>
            <a:off x="2837187" y="2226853"/>
            <a:ext cx="3157425" cy="1779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http://mid.mcko.ru/pro/i/p1034/6198130+13_2fd88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7"/>
          <a:stretch/>
        </p:blipFill>
        <p:spPr bwMode="auto">
          <a:xfrm>
            <a:off x="6371863" y="2071920"/>
            <a:ext cx="2537396" cy="193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 descr="http://mid.mcko.ru/pro/i/p1034/6198180+10_f651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9" y="4006496"/>
            <a:ext cx="2228698" cy="222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213290" y="6228616"/>
            <a:ext cx="339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 а плюс б получится совершенно другое число</a:t>
            </a:r>
          </a:p>
        </p:txBody>
      </p:sp>
      <p:pic>
        <p:nvPicPr>
          <p:cNvPr id="16" name="Рисунок 15" descr="http://mid.mcko.ru/pro/i/p1034/6203669+12_298e1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74" y="4457782"/>
            <a:ext cx="2213828" cy="221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6371863" y="4782335"/>
            <a:ext cx="2583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от перестановки </a:t>
            </a:r>
            <a:r>
              <a:rPr lang="ru-RU" sz="1600" dirty="0" err="1" smtClean="0"/>
              <a:t>слага-емых</a:t>
            </a:r>
            <a:r>
              <a:rPr lang="ru-RU" sz="1600" dirty="0" smtClean="0"/>
              <a:t> </a:t>
            </a:r>
            <a:r>
              <a:rPr lang="ru-RU" sz="1600" dirty="0"/>
              <a:t>сумма не меняется </a:t>
            </a:r>
          </a:p>
        </p:txBody>
      </p:sp>
    </p:spTree>
    <p:extLst>
      <p:ext uri="{BB962C8B-B14F-4D97-AF65-F5344CB8AC3E}">
        <p14:creationId xmlns:p14="http://schemas.microsoft.com/office/powerpoint/2010/main" val="228406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«Рисунок </a:t>
            </a:r>
            <a:r>
              <a:rPr lang="ru-RU" sz="3200" b="1" dirty="0"/>
              <a:t>к математическому выражению</a:t>
            </a:r>
            <a:r>
              <a:rPr lang="ru-RU" sz="3200" b="1" dirty="0" smtClean="0"/>
              <a:t>»: ответы пятиклассников</a:t>
            </a:r>
            <a:endParaRPr lang="ru-RU" sz="3200" b="1" dirty="0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9059" y="648325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0286-9A37-49D5-84CC-170BFF34E8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08103" y="1240266"/>
            <a:ext cx="86099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Конкретизация смысла абстрактного </a:t>
            </a:r>
            <a:r>
              <a:rPr lang="ru-RU" altLang="ru-RU" sz="3000" dirty="0" err="1" smtClean="0"/>
              <a:t>выраже-ния</a:t>
            </a:r>
            <a:r>
              <a:rPr lang="ru-RU" altLang="ru-RU" sz="3000" dirty="0" smtClean="0"/>
              <a:t>: наиболее часто встречаются ответы типа:</a:t>
            </a:r>
            <a:endParaRPr lang="ru-RU" altLang="ru-RU" sz="3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992" t="9527" r="77175" b="20607"/>
          <a:stretch/>
        </p:blipFill>
        <p:spPr>
          <a:xfrm>
            <a:off x="308103" y="2173045"/>
            <a:ext cx="2287457" cy="457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750" t="8023" r="76772" b="13681"/>
          <a:stretch/>
        </p:blipFill>
        <p:spPr>
          <a:xfrm>
            <a:off x="3001383" y="2173045"/>
            <a:ext cx="2162287" cy="4580388"/>
          </a:xfrm>
          <a:prstGeom prst="rect">
            <a:avLst/>
          </a:prstGeom>
        </p:spPr>
      </p:pic>
      <p:pic>
        <p:nvPicPr>
          <p:cNvPr id="21" name="Рисунок 20" descr="http://mid.mcko.ru/pro/i/p1034/6201145+11_0a58f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6642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282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«Рисунок </a:t>
            </a:r>
            <a:r>
              <a:rPr lang="ru-RU" sz="3200" b="1" dirty="0"/>
              <a:t>к математическому выражению</a:t>
            </a:r>
            <a:r>
              <a:rPr lang="ru-RU" sz="3200" b="1" dirty="0" smtClean="0"/>
              <a:t>»: ответы пятиклассников</a:t>
            </a:r>
            <a:endParaRPr lang="ru-RU" sz="3200" b="1" dirty="0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9059" y="648325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0286-9A37-49D5-84CC-170BFF34E8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08103" y="1240266"/>
            <a:ext cx="86099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Конкретизация смысла абстрактного </a:t>
            </a:r>
            <a:r>
              <a:rPr lang="ru-RU" altLang="ru-RU" sz="3000" dirty="0" err="1" smtClean="0"/>
              <a:t>выраже-ния</a:t>
            </a:r>
            <a:r>
              <a:rPr lang="ru-RU" altLang="ru-RU" sz="3000" dirty="0" smtClean="0"/>
              <a:t>: иногда встречаются ответы типа:</a:t>
            </a:r>
            <a:endParaRPr lang="ru-RU" altLang="ru-RU" sz="3000" dirty="0"/>
          </a:p>
        </p:txBody>
      </p:sp>
      <p:pic>
        <p:nvPicPr>
          <p:cNvPr id="9" name="Рисунок 8" descr="http://mid.mcko.ru/pro/i/p1034/6203661+9_a139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3" y="2617139"/>
            <a:ext cx="2670308" cy="2670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http://mid.mcko.ru/pro/i/p1034/6201077+8_8a07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2584"/>
            <a:ext cx="26642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118373" y="4631272"/>
            <a:ext cx="2670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при сложении двух половинок яблок образуется одно целое яблоко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34436"/>
              </p:ext>
            </p:extLst>
          </p:nvPr>
        </p:nvGraphicFramePr>
        <p:xfrm>
          <a:off x="3059832" y="4631272"/>
          <a:ext cx="2664296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 </a:t>
                      </a:r>
                      <a:r>
                        <a:rPr lang="ru-RU" sz="1100" u="none" strike="noStrike" dirty="0" err="1">
                          <a:effectLst/>
                        </a:rPr>
                        <a:t>мальчик+девочка</a:t>
                      </a:r>
                      <a:r>
                        <a:rPr lang="ru-RU" sz="1100" u="none" strike="noStrike" dirty="0">
                          <a:effectLst/>
                        </a:rPr>
                        <a:t>=мальчик девочка.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2прямоугольник +треугольник= </a:t>
                      </a:r>
                      <a:r>
                        <a:rPr lang="ru-RU" sz="1100" u="none" strike="noStrike" dirty="0" err="1">
                          <a:effectLst/>
                        </a:rPr>
                        <a:t>прямотреугольник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Рисунок 13" descr="http://mid.mcko.ru/pro/i/p1034/6207378+11_6a6f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60" y="2474223"/>
            <a:ext cx="2630420" cy="263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59080"/>
              </p:ext>
            </p:extLst>
          </p:nvPr>
        </p:nvGraphicFramePr>
        <p:xfrm>
          <a:off x="6060960" y="5330946"/>
          <a:ext cx="2759509" cy="87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 + b = c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95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 данном рисунке изображены треугольники, так как по условию даны 3 стороны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3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221" y="1743344"/>
            <a:ext cx="5982579" cy="336080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A50021"/>
                </a:solidFill>
              </a:rPr>
              <a:t>Проблемы естественнонаучной  подготовки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37</a:t>
            </a:fld>
            <a:endParaRPr lang="ru-RU" smtClean="0"/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1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«Вопросы Почемучки»</a:t>
            </a:r>
            <a:endParaRPr lang="ru-RU"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826567" y="2237935"/>
            <a:ext cx="3222884" cy="28007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 smtClean="0"/>
              <a:t>Суть задания:</a:t>
            </a:r>
          </a:p>
          <a:p>
            <a:endParaRPr lang="ru-RU" altLang="ru-RU" sz="800" dirty="0"/>
          </a:p>
          <a:p>
            <a:r>
              <a:rPr lang="ru-RU" altLang="ru-RU" sz="2400" dirty="0" smtClean="0">
                <a:solidFill>
                  <a:srgbClr val="002060"/>
                </a:solidFill>
              </a:rPr>
              <a:t>Найти естественно-научные вопросы среди предложенных и задать 4 своих исследовательских вопроса. 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068" t="27188" r="53340" b="23850"/>
          <a:stretch/>
        </p:blipFill>
        <p:spPr>
          <a:xfrm>
            <a:off x="200522" y="1251678"/>
            <a:ext cx="5515729" cy="48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8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«Вопросы Почемучки»: ответы пятиклассников</a:t>
            </a:r>
            <a:endParaRPr lang="ru-RU"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4812" y="1145225"/>
            <a:ext cx="86643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 smtClean="0">
                <a:solidFill>
                  <a:srgbClr val="002060"/>
                </a:solidFill>
              </a:rPr>
              <a:t>Наши дети необыкновенно любознательны! Им интересно буквально всё! Однако многие не различают научные, исследовательские вопросы и вопросы иного характера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14092"/>
              </p:ext>
            </p:extLst>
          </p:nvPr>
        </p:nvGraphicFramePr>
        <p:xfrm>
          <a:off x="200523" y="2533338"/>
          <a:ext cx="3966743" cy="196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  <a:latin typeface="+mn-lt"/>
                        </a:rPr>
                        <a:t>Учащийся 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1" marR="8741" marT="87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indent="-36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почему у слона нос?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41" marR="8741" marT="87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indent="-36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почему стул а не диван?</a:t>
                      </a:r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41" marR="8741" marT="87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indent="-36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 минут это много или мало?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41" marR="8741" marT="87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indent="-36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это разность или </a:t>
                      </a:r>
                      <a:r>
                        <a:rPr lang="ru-RU" sz="18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смма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36000" indent="-36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почему у девочек волосы?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741" marR="8741" marT="87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31598"/>
              </p:ext>
            </p:extLst>
          </p:nvPr>
        </p:nvGraphicFramePr>
        <p:xfrm>
          <a:off x="4525541" y="2525485"/>
          <a:ext cx="4506032" cy="249092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50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</a:rPr>
                        <a:t>Учащийся Б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28" marR="4028" marT="40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Какие </a:t>
                      </a:r>
                      <a:r>
                        <a:rPr lang="ru-RU" sz="1800" u="none" strike="noStrike" dirty="0" err="1">
                          <a:effectLst/>
                        </a:rPr>
                        <a:t>загадачные</a:t>
                      </a:r>
                      <a:r>
                        <a:rPr lang="ru-RU" sz="1800" u="none" strike="noStrike" dirty="0">
                          <a:effectLst/>
                        </a:rPr>
                        <a:t> существа обитают в морях, озерах, океанах?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28" marR="4028" marT="40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err="1">
                          <a:effectLst/>
                        </a:rPr>
                        <a:t>Смогул</a:t>
                      </a:r>
                      <a:r>
                        <a:rPr lang="ru-RU" sz="1800" u="none" strike="noStrike" dirty="0">
                          <a:effectLst/>
                        </a:rPr>
                        <a:t> ли ученные доказать, что на Марсе действительно есть жизнь?</a:t>
                      </a:r>
                      <a:endParaRPr lang="ru-RU" sz="18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028" marR="4028" marT="40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err="1">
                          <a:effectLst/>
                        </a:rPr>
                        <a:t>Каккая</a:t>
                      </a:r>
                      <a:r>
                        <a:rPr lang="ru-RU" sz="1800" u="none" strike="noStrike" dirty="0">
                          <a:effectLst/>
                        </a:rPr>
                        <a:t> самая крупная рыба обитает в пресных водах?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28" marR="4028" marT="40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Смогут ли ученные доказать , что гаджеты не бессмысленная вещь,</a:t>
                      </a:r>
                      <a:endParaRPr lang="ru-RU" sz="18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028" marR="4028" marT="40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92419"/>
              </p:ext>
            </p:extLst>
          </p:nvPr>
        </p:nvGraphicFramePr>
        <p:xfrm>
          <a:off x="4528682" y="5313942"/>
          <a:ext cx="4519523" cy="114562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51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</a:rPr>
                        <a:t>Учащийся В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44000" indent="-144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кто начал растить деревья?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44000" indent="-144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зачем жить если потом </a:t>
                      </a:r>
                      <a:r>
                        <a:rPr lang="ru-RU" sz="18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умераешь</a:t>
                      </a:r>
                      <a:r>
                        <a:rPr lang="ru-RU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44000" indent="-144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бывает ли радужная роза?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50105"/>
              </p:ext>
            </p:extLst>
          </p:nvPr>
        </p:nvGraphicFramePr>
        <p:xfrm>
          <a:off x="200523" y="4934783"/>
          <a:ext cx="3991097" cy="141509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99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1" u="none" strike="noStrike" dirty="0">
                          <a:effectLst/>
                        </a:rPr>
                        <a:t>Учащийся Г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7" marR="6647" marT="66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28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Почему Россию именовать так назвали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7" marR="6647" marT="66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Как появился первый 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7" marR="6647" marT="66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Почему многие не хотят учиться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7" marR="6647" marT="66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От куда текут реки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7" marR="6647" marT="66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391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13912" y="139300"/>
            <a:ext cx="7892632" cy="942146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Рамки исследования </a:t>
            </a:r>
            <a:r>
              <a:rPr lang="en-US" sz="3200" b="1" dirty="0"/>
              <a:t>PISA</a:t>
            </a:r>
            <a:r>
              <a:rPr lang="ru-RU" sz="3200" b="1" dirty="0"/>
              <a:t> с учётом его </a:t>
            </a:r>
            <a:br>
              <a:rPr lang="ru-RU" sz="3200" b="1" dirty="0"/>
            </a:br>
            <a:r>
              <a:rPr lang="ru-RU" sz="3200" b="1" dirty="0"/>
              <a:t>специфики (15-летние учащиеся)</a:t>
            </a:r>
            <a:endParaRPr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84695"/>
              </p:ext>
            </p:extLst>
          </p:nvPr>
        </p:nvGraphicFramePr>
        <p:xfrm>
          <a:off x="210559" y="1705892"/>
          <a:ext cx="8811839" cy="47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062">
                  <a:extLst>
                    <a:ext uri="{9D8B030D-6E8A-4147-A177-3AD203B41FA5}">
                      <a16:colId xmlns:a16="http://schemas.microsoft.com/office/drawing/2014/main" val="2490310272"/>
                    </a:ext>
                  </a:extLst>
                </a:gridCol>
                <a:gridCol w="5737777">
                  <a:extLst>
                    <a:ext uri="{9D8B030D-6E8A-4147-A177-3AD203B41FA5}">
                      <a16:colId xmlns:a16="http://schemas.microsoft.com/office/drawing/2014/main" val="475284809"/>
                    </a:ext>
                  </a:extLst>
                </a:gridCol>
              </a:tblGrid>
              <a:tr h="488311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Аспект</a:t>
                      </a:r>
                      <a:endParaRPr lang="ru-RU" sz="2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Реализуемое решение</a:t>
                      </a:r>
                      <a:endParaRPr lang="ru-RU" sz="2500" dirty="0"/>
                    </a:p>
                  </a:txBody>
                  <a:tcPr marL="70376" marR="70376" marT="35188" marB="35188"/>
                </a:tc>
                <a:extLst>
                  <a:ext uri="{0D108BD9-81ED-4DB2-BD59-A6C34878D82A}">
                    <a16:rowId xmlns:a16="http://schemas.microsoft.com/office/drawing/2014/main" val="1617162758"/>
                  </a:ext>
                </a:extLst>
              </a:tr>
              <a:tr h="946652">
                <a:tc rowSpan="2">
                  <a:txBody>
                    <a:bodyPr/>
                    <a:lstStyle/>
                    <a:p>
                      <a:pPr algn="ctr"/>
                      <a:r>
                        <a:rPr lang="ru-RU" sz="2500" b="1" i="1" dirty="0" smtClean="0"/>
                        <a:t>Уникальность</a:t>
                      </a:r>
                      <a:r>
                        <a:rPr lang="ru-RU" sz="2500" b="1" i="1" baseline="0" dirty="0" smtClean="0"/>
                        <a:t> </a:t>
                      </a:r>
                      <a:endParaRPr lang="ru-RU" sz="2500" b="1" i="1" dirty="0" smtClean="0"/>
                    </a:p>
                    <a:p>
                      <a:pPr algn="ctr"/>
                      <a:r>
                        <a:rPr lang="en-US" sz="2500" b="1" i="1" dirty="0" smtClean="0"/>
                        <a:t>VS</a:t>
                      </a:r>
                      <a:endParaRPr lang="ru-RU" sz="2500" b="1" i="1" baseline="0" dirty="0" smtClean="0"/>
                    </a:p>
                    <a:p>
                      <a:pPr algn="ctr"/>
                      <a:r>
                        <a:rPr lang="ru-RU" sz="2500" b="1" i="1" baseline="0" dirty="0" smtClean="0"/>
                        <a:t>Всеобщность</a:t>
                      </a:r>
                      <a:endParaRPr lang="ru-RU" sz="2500" b="1" i="1" dirty="0"/>
                    </a:p>
                  </a:txBody>
                  <a:tcPr marL="70376" marR="70376" marT="35188" marB="35188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dirty="0" smtClean="0"/>
                        <a:t>Акцент на </a:t>
                      </a:r>
                      <a:r>
                        <a:rPr lang="en-US" sz="2200" dirty="0" smtClean="0"/>
                        <a:t>“</a:t>
                      </a:r>
                      <a:r>
                        <a:rPr lang="ru-RU" sz="2200" b="1" dirty="0" smtClean="0"/>
                        <a:t>малую</a:t>
                      </a:r>
                      <a:r>
                        <a:rPr lang="en-US" sz="2200" b="1" dirty="0" smtClean="0"/>
                        <a:t>”</a:t>
                      </a:r>
                      <a:r>
                        <a:rPr lang="ru-RU" sz="2200" dirty="0" smtClean="0"/>
                        <a:t> (ежедневную, бытовую) креативность, а не на ярко выраженный талант и глубокие знания</a:t>
                      </a:r>
                      <a:endParaRPr lang="ru-RU" sz="2200" dirty="0"/>
                    </a:p>
                  </a:txBody>
                  <a:tcPr marL="70376" marR="70376" marT="35188" marB="3518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21202"/>
                  </a:ext>
                </a:extLst>
              </a:tr>
              <a:tr h="1236824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dirty="0" smtClean="0"/>
                        <a:t>Задача измерения – не выявление одарённых, а </a:t>
                      </a:r>
                      <a:r>
                        <a:rPr lang="ru-RU" sz="2200" b="1" i="1" dirty="0" smtClean="0"/>
                        <a:t>описание тех границ</a:t>
                      </a:r>
                      <a:r>
                        <a:rPr lang="ru-RU" sz="2200" dirty="0" smtClean="0"/>
                        <a:t>, в которых 15-летние учащиеся способны мыслить креативно</a:t>
                      </a:r>
                      <a:endParaRPr lang="ru-RU" sz="2200" dirty="0"/>
                    </a:p>
                  </a:txBody>
                  <a:tcPr marL="70376" marR="70376" marT="35188" marB="3518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93639"/>
                  </a:ext>
                </a:extLst>
              </a:tr>
              <a:tr h="2107341"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i="1" dirty="0" smtClean="0"/>
                        <a:t>Универсальность</a:t>
                      </a:r>
                      <a:r>
                        <a:rPr lang="en-US" sz="2500" b="1" i="1" dirty="0" smtClean="0"/>
                        <a:t> </a:t>
                      </a:r>
                      <a:endParaRPr lang="ru-RU" sz="2500" b="1" i="1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/>
                        <a:t>VS </a:t>
                      </a:r>
                      <a:r>
                        <a:rPr lang="ru-RU" sz="2500" b="1" i="1" baseline="0" dirty="0" smtClean="0"/>
                        <a:t>Избирательность</a:t>
                      </a:r>
                      <a:endParaRPr lang="ru-RU" sz="2500" dirty="0"/>
                    </a:p>
                  </a:txBody>
                  <a:tcPr marL="70376" marR="70376" marT="35188" marB="3518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dirty="0" smtClean="0"/>
                        <a:t>Признание наличия существенных различий творческих задач, по меньшей мере, в трёх областях: в области </a:t>
                      </a:r>
                      <a:r>
                        <a:rPr lang="ru-RU" sz="2200" b="1" i="1" dirty="0" smtClean="0"/>
                        <a:t>вербального выражения</a:t>
                      </a:r>
                      <a:r>
                        <a:rPr lang="ru-RU" sz="2200" dirty="0" smtClean="0"/>
                        <a:t>, в области </a:t>
                      </a:r>
                      <a:r>
                        <a:rPr lang="ru-RU" sz="2200" b="1" i="1" dirty="0" smtClean="0"/>
                        <a:t>художественного выражения</a:t>
                      </a:r>
                      <a:r>
                        <a:rPr lang="ru-RU" sz="2200" dirty="0" smtClean="0"/>
                        <a:t>, и в области </a:t>
                      </a:r>
                      <a:r>
                        <a:rPr lang="ru-RU" sz="2200" b="1" i="1" dirty="0" smtClean="0"/>
                        <a:t>решения проблем </a:t>
                      </a:r>
                      <a:r>
                        <a:rPr lang="ru-RU" sz="2200" dirty="0" smtClean="0"/>
                        <a:t>– </a:t>
                      </a:r>
                      <a:r>
                        <a:rPr lang="ru-RU" sz="2200" i="1" dirty="0" smtClean="0"/>
                        <a:t>социальных</a:t>
                      </a:r>
                      <a:r>
                        <a:rPr lang="ru-RU" sz="2200" dirty="0" smtClean="0"/>
                        <a:t>, </a:t>
                      </a:r>
                      <a:r>
                        <a:rPr lang="ru-RU" sz="2200" i="1" dirty="0" smtClean="0"/>
                        <a:t>естественнонаучных</a:t>
                      </a:r>
                      <a:r>
                        <a:rPr lang="ru-RU" sz="2200" dirty="0" smtClean="0"/>
                        <a:t>, </a:t>
                      </a:r>
                      <a:r>
                        <a:rPr lang="ru-RU" sz="2200" i="1" dirty="0" smtClean="0"/>
                        <a:t>математических</a:t>
                      </a:r>
                      <a:endParaRPr lang="ru-RU" sz="2200" dirty="0"/>
                    </a:p>
                  </a:txBody>
                  <a:tcPr marL="70376" marR="70376" marT="35188" marB="3518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0772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«Вопросы Почемучки»: ответы пятиклассников</a:t>
            </a:r>
            <a:endParaRPr lang="ru-RU"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4813" y="1145225"/>
            <a:ext cx="45571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 smtClean="0">
                <a:solidFill>
                  <a:srgbClr val="002060"/>
                </a:solidFill>
              </a:rPr>
              <a:t>Однако среди пятиклассников есть немало </a:t>
            </a:r>
            <a:r>
              <a:rPr lang="ru-RU" altLang="ru-RU" sz="2400" dirty="0">
                <a:solidFill>
                  <a:srgbClr val="002060"/>
                </a:solidFill>
              </a:rPr>
              <a:t>будущих </a:t>
            </a:r>
            <a:r>
              <a:rPr lang="ru-RU" altLang="ru-RU" sz="2400" dirty="0" smtClean="0">
                <a:solidFill>
                  <a:srgbClr val="002060"/>
                </a:solidFill>
              </a:rPr>
              <a:t>учёных естествоиспытателей и инженеров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29852"/>
              </p:ext>
            </p:extLst>
          </p:nvPr>
        </p:nvGraphicFramePr>
        <p:xfrm>
          <a:off x="284813" y="2917371"/>
          <a:ext cx="4443941" cy="1447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5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1" u="none" strike="noStrike" dirty="0">
                          <a:effectLst/>
                        </a:rPr>
                        <a:t>Учащийся </a:t>
                      </a:r>
                      <a:r>
                        <a:rPr lang="ru-RU" sz="1800" b="1" i="1" u="none" strike="noStrike" dirty="0" smtClean="0">
                          <a:effectLst/>
                        </a:rPr>
                        <a:t>Д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почему черви называются дождевыми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зачем нужны в горах пещеры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зачем собакам хвост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как образовалась вселенная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22102"/>
              </p:ext>
            </p:extLst>
          </p:nvPr>
        </p:nvGraphicFramePr>
        <p:xfrm>
          <a:off x="5087552" y="780592"/>
          <a:ext cx="3818117" cy="234628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81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2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1" u="none" strike="noStrike" dirty="0" smtClean="0">
                          <a:effectLst/>
                        </a:rPr>
                        <a:t>Учащийся Ж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" marR="4824" marT="48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88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как происходит инэрция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" marR="4824" marT="48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88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как выробатывается ток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" marR="4824" marT="48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82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по какому </a:t>
                      </a:r>
                      <a:r>
                        <a:rPr lang="ru-RU" sz="1800" u="none" strike="noStrike" dirty="0" err="1">
                          <a:effectLst/>
                        </a:rPr>
                        <a:t>принцепу</a:t>
                      </a:r>
                      <a:r>
                        <a:rPr lang="ru-RU" sz="1800" u="none" strike="noStrike" dirty="0">
                          <a:effectLst/>
                        </a:rPr>
                        <a:t> работает водяная дамба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" marR="4824" marT="48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88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как самалет держиться в воздухе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" marR="4824" marT="48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82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обтекаемая форма как она делает что машина ездит быстрее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" marR="4824" marT="48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63897"/>
              </p:ext>
            </p:extLst>
          </p:nvPr>
        </p:nvGraphicFramePr>
        <p:xfrm>
          <a:off x="284813" y="4533991"/>
          <a:ext cx="4478776" cy="16743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47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1" u="none" strike="noStrike" dirty="0">
                          <a:effectLst/>
                        </a:rPr>
                        <a:t>Учащийся </a:t>
                      </a:r>
                      <a:r>
                        <a:rPr lang="ru-RU" sz="1800" b="1" i="1" u="none" strike="noStrike" dirty="0" smtClean="0">
                          <a:effectLst/>
                        </a:rPr>
                        <a:t>Е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6" marR="5676" marT="56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-72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сколько человек может прожить в лесу </a:t>
                      </a:r>
                      <a:endParaRPr lang="ru-RU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6" marR="5676" marT="56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-72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насколько железо прочнее меди</a:t>
                      </a:r>
                      <a:endParaRPr lang="ru-RU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6" marR="5676" marT="56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-72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насколько быстро может плавать человек</a:t>
                      </a:r>
                      <a:endParaRPr lang="ru-RU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6" marR="5676" marT="56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-72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что будет если пить воду гораздо больше нормы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6" marR="5676" marT="56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9744"/>
              </p:ext>
            </p:extLst>
          </p:nvPr>
        </p:nvGraphicFramePr>
        <p:xfrm>
          <a:off x="5081257" y="3239589"/>
          <a:ext cx="3871153" cy="147445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871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39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1" u="none" strike="noStrike" dirty="0" smtClean="0">
                          <a:effectLst/>
                        </a:rPr>
                        <a:t>Учащийся З</a:t>
                      </a:r>
                    </a:p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effectLst/>
                        </a:rPr>
                        <a:t>почему </a:t>
                      </a:r>
                      <a:r>
                        <a:rPr lang="ru-RU" sz="1800" u="none" strike="noStrike" dirty="0">
                          <a:effectLst/>
                        </a:rPr>
                        <a:t>радуга разноцветная?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4" marR="8034" marT="8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почему листья деревьев зеленые?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4" marR="8034" marT="8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>
                          <a:effectLst/>
                        </a:rPr>
                        <a:t>из чего создана батарейка?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4" marR="8034" marT="8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effectLst/>
                        </a:rPr>
                        <a:t>можно ли создать компас?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4" marR="8034" marT="8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26242"/>
              </p:ext>
            </p:extLst>
          </p:nvPr>
        </p:nvGraphicFramePr>
        <p:xfrm>
          <a:off x="5039918" y="4881802"/>
          <a:ext cx="3973453" cy="165259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97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1" u="none" strike="noStrike" dirty="0" smtClean="0">
                          <a:effectLst/>
                        </a:rPr>
                        <a:t>Учащийся И</a:t>
                      </a:r>
                    </a:p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 smtClean="0">
                          <a:effectLst/>
                        </a:rPr>
                        <a:t>По </a:t>
                      </a:r>
                      <a:r>
                        <a:rPr lang="ru-RU" sz="1800" b="0" i="0" u="none" strike="noStrike" dirty="0">
                          <a:effectLst/>
                        </a:rPr>
                        <a:t>каким критериям и параметрам ученые ищут планету похожую на Землю?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9" marR="3339" marT="3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indent="-1080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effectLst/>
                        </a:rPr>
                        <a:t>На какой планете может обустроиться человечество?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9" marR="3339" marT="3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442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221" y="1743344"/>
            <a:ext cx="5982579" cy="336080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A50021"/>
                </a:solidFill>
              </a:rPr>
              <a:t>Ответы пятиклассников на задание «Школа будущего»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41</a:t>
            </a:fld>
            <a:endParaRPr lang="ru-RU" smtClean="0"/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6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«Школа будущего»: ответы пятиклассников</a:t>
            </a:r>
            <a:endParaRPr lang="ru-RU"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4813" y="1145225"/>
            <a:ext cx="85892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</a:rPr>
              <a:t>Что нужно обязательно сохранить?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813" y="1904501"/>
            <a:ext cx="6037610" cy="569836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учащегося: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 всех учителей так как они самые лучшие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813" y="2560933"/>
            <a:ext cx="1614982" cy="569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учащегося: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Перемены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242" y="3224405"/>
            <a:ext cx="3813711" cy="86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учащегося: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бы хотел чтобы наша школа не изменила своих традиций.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4653" y="1904501"/>
            <a:ext cx="1614982" cy="569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учащегося: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поваров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45898" y="3233591"/>
            <a:ext cx="3813711" cy="86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учащегося: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бы хотел чтобы в нашей школе остались те же самые учителя.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2242" y="4235685"/>
            <a:ext cx="5175461" cy="815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 учащегося: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обязательно надо сохранить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учитель,которые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умеют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обьяснять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свой урок!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0915" y="4241752"/>
            <a:ext cx="3485999" cy="866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учащегося: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нравится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то,что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нам дают хорошие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силные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знания!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242" y="5249913"/>
            <a:ext cx="8767074" cy="1277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школе будущего я бы обязательно сохранил учителей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справедливых, добрым и  с хорошим чувством юмора) ведь в данный момент люди выходят из школ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хотябы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какими то знаниями, а в будущем я не смогу представить что бы было.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«Школа будущего»: ответы пятиклассников</a:t>
            </a:r>
            <a:endParaRPr lang="ru-RU"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70609" y="1152870"/>
            <a:ext cx="85892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</a:rPr>
              <a:t>Что нужно обязательно изменить?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609" y="1963000"/>
            <a:ext cx="2231964" cy="37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Убрать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095" y="1792363"/>
            <a:ext cx="56571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 дети должны ходить в школьной форме но выбирать они ее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долны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сами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609" y="2504254"/>
            <a:ext cx="23016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сделать фонтан и пруд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64075" y="2504254"/>
            <a:ext cx="49569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сделать ремонт во всех кабинетах столовой и коридорах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610" y="3287588"/>
            <a:ext cx="3151860" cy="685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школе не носились как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оголделые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2705" y="4146026"/>
            <a:ext cx="2582988" cy="30777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Прим. Один на 400 работ</a:t>
            </a:r>
            <a:endParaRPr lang="ru-RU" sz="14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9948" y="4110295"/>
            <a:ext cx="557326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когда мы ходим в школу то нам за это бы плотили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9948" y="4556920"/>
            <a:ext cx="8589221" cy="981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уроки должны проводится на улице.(для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избежания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близорукости и что бы хотя бы ученик находился 10-20 минут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улице,ведь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лучше усваивается информация.)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948" y="5705247"/>
            <a:ext cx="236487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мне не нравится манная каша в школьной столовой!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5667" y="3287587"/>
            <a:ext cx="4572000" cy="685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изменить учебники на планшеты как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7095" y="5705247"/>
            <a:ext cx="2286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учится отдельно от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мальчиков.Они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мешают работать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35367" y="5631905"/>
            <a:ext cx="3869296" cy="981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думаю что в школе будущего обязательно надо поменять ужасные туалеты на нормальные!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44375" y="186617"/>
            <a:ext cx="7796468" cy="847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Задание «Школа будущего»: ответы пятиклассников</a:t>
            </a:r>
            <a:endParaRPr lang="ru-RU" sz="32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70609" y="1152870"/>
            <a:ext cx="85892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</a:rPr>
              <a:t>Какой будет школа в будущем?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817" y="1711774"/>
            <a:ext cx="30056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Изучение языка животных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9869" y="1714413"/>
            <a:ext cx="5090160" cy="388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новые учебник например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галограммы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523" y="2151525"/>
            <a:ext cx="2651760" cy="1219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учителя.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везде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компютеры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электронное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53605" y="2103109"/>
            <a:ext cx="275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Можно приходить с домашними питомцами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14964" y="2125611"/>
            <a:ext cx="223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Можно добавить предмет-по играм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31852" y="2892894"/>
            <a:ext cx="558976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Ученики будут долго находиться в школе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ученики будут вести себя хорошо, то их могут отпустить домой.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53605" y="3967459"/>
            <a:ext cx="56219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Домашнюю работу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задовать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не будут.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6170" y="3477803"/>
            <a:ext cx="27004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и учителя передут на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видеообразование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43519" y="4543531"/>
            <a:ext cx="5397323" cy="981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добрые учителя но если ученик будет этим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 его переводили на домашнее образование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9209" y="4565811"/>
            <a:ext cx="296526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Галлограммы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будут преподавать для людей 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ограничеными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возможностями.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32044" y="5700764"/>
            <a:ext cx="1410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школа будет летающая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70609" y="5977763"/>
            <a:ext cx="29235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обучение в очках виртуальной реальности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978167" y="5562264"/>
            <a:ext cx="376267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вместо учебников-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комьпьютеры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аргументирую это тем что таскать ПОЧТИ каждый день по 2кг бумаги не особо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хочеться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24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1254" y="2281941"/>
            <a:ext cx="4987834" cy="1233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>
                <a:solidFill>
                  <a:srgbClr val="A50021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00981" y="5312813"/>
            <a:ext cx="4987834" cy="123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A50021"/>
                </a:solidFill>
              </a:rPr>
              <a:t>Ольга Логинова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olg9527@yandex.ru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6" name="Рисунок 5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2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823" y="2306004"/>
            <a:ext cx="4987834" cy="1233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rgbClr val="A50021"/>
                </a:solidFill>
              </a:rPr>
              <a:t>Приложение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5187" y="5823781"/>
            <a:ext cx="225222" cy="211341"/>
          </a:xfrm>
          <a:prstGeom prst="rect">
            <a:avLst/>
          </a:prstGeom>
          <a:noFill/>
        </p:spPr>
        <p:txBody>
          <a:bodyPr vert="horz" lIns="61765" tIns="30882" rIns="61765" bIns="30882" rtlCol="0" anchor="ctr"/>
          <a:lstStyle/>
          <a:p>
            <a:fld id="{3794D34D-6F29-4C4A-96B0-9B0417D6C66B}" type="slidenum">
              <a:rPr lang="ru-RU" smtClean="0"/>
              <a:pPr/>
              <a:t>46</a:t>
            </a:fld>
            <a:endParaRPr lang="ru-RU" smtClean="0"/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7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77127" y="186617"/>
            <a:ext cx="7892720" cy="847512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pPr>
              <a:lnSpc>
                <a:spcPct val="90000"/>
              </a:lnSpc>
            </a:pPr>
            <a:r>
              <a:rPr lang="ru-RU" sz="3200" b="1" dirty="0"/>
              <a:t>Внешние стимуляторы: культурные нормы и ожидания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" name="Прямоугольник 2"/>
          <p:cNvSpPr/>
          <p:nvPr/>
        </p:nvSpPr>
        <p:spPr>
          <a:xfrm>
            <a:off x="254777" y="1673091"/>
            <a:ext cx="8653015" cy="4118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/>
            <a:r>
              <a:rPr lang="ru-RU" sz="215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педагогических исследованиях выделяется ряд метрик (осей, факторов), по которым в разных сообществах выявляются культурные различия (</a:t>
            </a:r>
            <a:r>
              <a:rPr lang="en-US" sz="215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Hofstede</a:t>
            </a:r>
            <a:r>
              <a:rPr lang="ru-RU" sz="215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2001):</a:t>
            </a:r>
          </a:p>
          <a:p>
            <a:pPr marL="395844" indent="-395844" algn="just">
              <a:lnSpc>
                <a:spcPct val="80000"/>
              </a:lnSpc>
              <a:spcBef>
                <a:spcPts val="924"/>
              </a:spcBef>
              <a:spcAft>
                <a:spcPts val="462"/>
              </a:spcAft>
              <a:buFont typeface="+mj-lt"/>
              <a:buAutoNum type="arabicParenR"/>
            </a:pP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дальность власти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(каковы представления людей о властных отношениях в обществе),</a:t>
            </a:r>
          </a:p>
          <a:p>
            <a:pPr marL="395844" indent="-395844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R"/>
            </a:pP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мужчина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женщина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95844" indent="-395844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R"/>
            </a:pP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избегание неопределённости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309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30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5844" indent="-395844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R"/>
            </a:pP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долгосрочная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краткосрочная нормативная ориентация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309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30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5844" indent="-395844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R"/>
            </a:pP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снисходительность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строгость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309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30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5844" indent="-395844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R"/>
            </a:pPr>
            <a:r>
              <a:rPr lang="ru-RU" sz="230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индивидуализм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коллективизм</a:t>
            </a:r>
            <a:r>
              <a:rPr lang="en-US" sz="2309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309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30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hlinkClick r:id="rId2" action="ppaction://hlinksldjump"/>
          </p:cNvPr>
          <p:cNvSpPr txBox="1">
            <a:spLocks noChangeArrowheads="1"/>
          </p:cNvSpPr>
          <p:nvPr/>
        </p:nvSpPr>
        <p:spPr>
          <a:xfrm>
            <a:off x="5887562" y="6035565"/>
            <a:ext cx="3020230" cy="344844"/>
          </a:xfrm>
          <a:prstGeom prst="rect">
            <a:avLst/>
          </a:prstGeom>
        </p:spPr>
        <p:txBody>
          <a:bodyPr vert="horz" lIns="80241" tIns="40120" rIns="80241" bIns="40120" rtlCol="0" anchor="ctr">
            <a:normAutofit lnSpcReduction="10000"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47" i="1" dirty="0">
                <a:solidFill>
                  <a:srgbClr val="A50021"/>
                </a:solidFill>
              </a:rPr>
              <a:t>Вернуться к презентации</a:t>
            </a:r>
          </a:p>
        </p:txBody>
      </p:sp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4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776318" y="190450"/>
            <a:ext cx="8256439" cy="847512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pPr>
              <a:lnSpc>
                <a:spcPct val="80000"/>
              </a:lnSpc>
            </a:pPr>
            <a:r>
              <a:rPr lang="ru-RU" sz="3200" b="1" dirty="0"/>
              <a:t>Внешние стимуляторы: климат в классе</a:t>
            </a:r>
            <a:br>
              <a:rPr lang="ru-RU" sz="3200" b="1" dirty="0"/>
            </a:br>
            <a:r>
              <a:rPr lang="ru-RU" sz="3200" b="1" dirty="0"/>
              <a:t>Как не </a:t>
            </a:r>
            <a:r>
              <a:rPr lang="ru-RU" sz="3200" b="1" dirty="0" smtClean="0"/>
              <a:t>надо строить учебный процесс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" name="Прямоугольник 2"/>
          <p:cNvSpPr/>
          <p:nvPr/>
        </p:nvSpPr>
        <p:spPr>
          <a:xfrm>
            <a:off x="165900" y="1815190"/>
            <a:ext cx="8479317" cy="431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</a:pPr>
            <a:r>
              <a:rPr lang="ru-RU" sz="2001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Негативные педагогические практики</a:t>
            </a: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разрушающие креативное мышление (на основе списка </a:t>
            </a:r>
            <a:r>
              <a:rPr lang="en-US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Nickerson</a:t>
            </a: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2010) :</a:t>
            </a:r>
          </a:p>
          <a:p>
            <a:pPr marL="263896" indent="-263896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Both"/>
            </a:pP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возвеличивание, увековечивание идеи о том, есть только один правильный способ выполнения задания и только единственный правильный ответ на вопрос;</a:t>
            </a:r>
          </a:p>
          <a:p>
            <a:pPr marL="263896" indent="-263896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Both"/>
            </a:pP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культивация отношений послушания, покорности и трепетного отношения к авторитетам;</a:t>
            </a:r>
          </a:p>
          <a:p>
            <a:pPr marL="263896" indent="-263896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Both"/>
            </a:pP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следование плану урока любой ценой;</a:t>
            </a:r>
          </a:p>
          <a:p>
            <a:pPr marL="263896" indent="-263896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Both"/>
            </a:pP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(насаждение) уверенности в том, что оригинальность – это редкое качество;</a:t>
            </a:r>
          </a:p>
          <a:p>
            <a:pPr marL="263896" indent="-263896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Both"/>
            </a:pP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поощрение и поддержка веры в раздробленность знания; и сверх всего;</a:t>
            </a:r>
          </a:p>
          <a:p>
            <a:pPr marL="263896" indent="-263896" algn="just">
              <a:lnSpc>
                <a:spcPct val="80000"/>
              </a:lnSpc>
              <a:spcBef>
                <a:spcPts val="462"/>
              </a:spcBef>
              <a:spcAft>
                <a:spcPts val="462"/>
              </a:spcAft>
              <a:buFont typeface="+mj-lt"/>
              <a:buAutoNum type="arabicParenBoth"/>
            </a:pPr>
            <a:r>
              <a:rPr lang="ru-RU" sz="200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неприятие идеи, что учение и разрешение проблем могут протекать весело.</a:t>
            </a:r>
          </a:p>
        </p:txBody>
      </p:sp>
      <p:sp>
        <p:nvSpPr>
          <p:cNvPr id="12" name="Rectangle 2">
            <a:hlinkClick r:id="rId2" action="ppaction://hlinksldjump"/>
          </p:cNvPr>
          <p:cNvSpPr txBox="1">
            <a:spLocks noChangeArrowheads="1"/>
          </p:cNvSpPr>
          <p:nvPr/>
        </p:nvSpPr>
        <p:spPr>
          <a:xfrm>
            <a:off x="5514147" y="6125857"/>
            <a:ext cx="3131070" cy="355270"/>
          </a:xfrm>
          <a:prstGeom prst="rect">
            <a:avLst/>
          </a:prstGeom>
        </p:spPr>
        <p:txBody>
          <a:bodyPr vert="horz" lIns="80241" tIns="40120" rIns="80241" bIns="40120" rtlCol="0" anchor="ctr">
            <a:normAutofit lnSpcReduction="10000"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47" i="1" dirty="0">
                <a:solidFill>
                  <a:srgbClr val="A50021"/>
                </a:solidFill>
              </a:rPr>
              <a:t>Вернуться к презентации</a:t>
            </a:r>
          </a:p>
        </p:txBody>
      </p:sp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42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Выгнутая вправо стрелка 47"/>
          <p:cNvSpPr/>
          <p:nvPr/>
        </p:nvSpPr>
        <p:spPr>
          <a:xfrm rot="16200000" flipH="1">
            <a:off x="4599477" y="4737429"/>
            <a:ext cx="256181" cy="2416489"/>
          </a:xfrm>
          <a:prstGeom prst="curved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85"/>
          </a:p>
        </p:txBody>
      </p:sp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60899" y="130291"/>
            <a:ext cx="8390440" cy="1243706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Основания для построения модели оценки креативного </a:t>
            </a:r>
            <a:r>
              <a:rPr lang="ru-RU" sz="3200" b="1" dirty="0" smtClean="0"/>
              <a:t>мышления</a:t>
            </a:r>
            <a:endParaRPr sz="3200" b="1" dirty="0"/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3014106" y="1700918"/>
            <a:ext cx="3367299" cy="239474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Внутренние стимуляторы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23" name="Шестиугольник 7"/>
          <p:cNvSpPr>
            <a:spLocks noChangeArrowheads="1"/>
          </p:cNvSpPr>
          <p:nvPr/>
        </p:nvSpPr>
        <p:spPr bwMode="auto">
          <a:xfrm>
            <a:off x="3512603" y="2063795"/>
            <a:ext cx="955453" cy="866260"/>
          </a:xfrm>
          <a:prstGeom prst="hexagon">
            <a:avLst>
              <a:gd name="adj" fmla="val 25006"/>
              <a:gd name="vf" fmla="val 115470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Знание предмета</a:t>
            </a:r>
            <a:endParaRPr lang="ru-RU" altLang="ru-RU" sz="1385" dirty="0">
              <a:latin typeface="Arial" panose="020B0604020202020204" pitchFamily="34" charset="0"/>
            </a:endParaRPr>
          </a:p>
        </p:txBody>
      </p:sp>
      <p:sp>
        <p:nvSpPr>
          <p:cNvPr id="24" name="Шестиугольник 8"/>
          <p:cNvSpPr>
            <a:spLocks noChangeArrowheads="1"/>
          </p:cNvSpPr>
          <p:nvPr/>
        </p:nvSpPr>
        <p:spPr bwMode="auto">
          <a:xfrm>
            <a:off x="4298225" y="2065016"/>
            <a:ext cx="1067859" cy="866261"/>
          </a:xfrm>
          <a:prstGeom prst="hexagon">
            <a:avLst>
              <a:gd name="adj" fmla="val 25008"/>
              <a:gd name="vf" fmla="val 115470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Целеустрем лённость и уверенность в своих силах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25" name="Шестиугольник 9"/>
          <p:cNvSpPr>
            <a:spLocks noChangeArrowheads="1"/>
          </p:cNvSpPr>
          <p:nvPr/>
        </p:nvSpPr>
        <p:spPr bwMode="auto">
          <a:xfrm>
            <a:off x="5168151" y="2063795"/>
            <a:ext cx="955453" cy="866260"/>
          </a:xfrm>
          <a:prstGeom prst="hexagon">
            <a:avLst>
              <a:gd name="adj" fmla="val 25006"/>
              <a:gd name="vf" fmla="val 115470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Сотрудни-чество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26" name="Шестиугольник 10"/>
          <p:cNvSpPr>
            <a:spLocks noChangeArrowheads="1"/>
          </p:cNvSpPr>
          <p:nvPr/>
        </p:nvSpPr>
        <p:spPr bwMode="auto">
          <a:xfrm>
            <a:off x="2999444" y="2661258"/>
            <a:ext cx="1039758" cy="866261"/>
          </a:xfrm>
          <a:prstGeom prst="hexagon">
            <a:avLst>
              <a:gd name="adj" fmla="val 24995"/>
              <a:gd name="vf" fmla="val 115470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Навыки умственных</a:t>
            </a:r>
            <a:endParaRPr lang="ru-RU" altLang="ru-RU" sz="693" dirty="0">
              <a:latin typeface="Arial" panose="020B0604020202020204" pitchFamily="34" charset="0"/>
            </a:endParaRPr>
          </a:p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действий</a:t>
            </a:r>
            <a:endParaRPr lang="ru-RU" altLang="ru-RU" sz="1385" dirty="0">
              <a:latin typeface="Arial" panose="020B0604020202020204" pitchFamily="34" charset="0"/>
            </a:endParaRPr>
          </a:p>
        </p:txBody>
      </p:sp>
      <p:sp>
        <p:nvSpPr>
          <p:cNvPr id="27" name="Шестиугольник 11"/>
          <p:cNvSpPr>
            <a:spLocks noChangeArrowheads="1"/>
          </p:cNvSpPr>
          <p:nvPr/>
        </p:nvSpPr>
        <p:spPr bwMode="auto">
          <a:xfrm>
            <a:off x="3876701" y="2677142"/>
            <a:ext cx="1051976" cy="866260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Открытость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28" name="Шестиугольник 12"/>
          <p:cNvSpPr>
            <a:spLocks noChangeArrowheads="1"/>
          </p:cNvSpPr>
          <p:nvPr/>
        </p:nvSpPr>
        <p:spPr bwMode="auto">
          <a:xfrm>
            <a:off x="4750293" y="2684473"/>
            <a:ext cx="1055641" cy="866260"/>
          </a:xfrm>
          <a:prstGeom prst="hexagon">
            <a:avLst>
              <a:gd name="adj" fmla="val 24993"/>
              <a:gd name="vf" fmla="val 115470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Мотивация на выполнение задания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29" name="Шестиугольник 13"/>
          <p:cNvSpPr>
            <a:spLocks noChangeArrowheads="1"/>
          </p:cNvSpPr>
          <p:nvPr/>
        </p:nvSpPr>
        <p:spPr bwMode="auto">
          <a:xfrm>
            <a:off x="2635346" y="4540396"/>
            <a:ext cx="1077633" cy="866261"/>
          </a:xfrm>
          <a:prstGeom prst="hexagon">
            <a:avLst>
              <a:gd name="adj" fmla="val 24978"/>
              <a:gd name="vf" fmla="val 115470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Подходы в образовании 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30" name="Шестиугольник 14"/>
          <p:cNvSpPr>
            <a:spLocks noChangeArrowheads="1"/>
          </p:cNvSpPr>
          <p:nvPr/>
        </p:nvSpPr>
        <p:spPr bwMode="auto">
          <a:xfrm>
            <a:off x="3532152" y="4545283"/>
            <a:ext cx="1075190" cy="866261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Климат в школе и классной комнате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31" name="Шестиугольник 17"/>
          <p:cNvSpPr>
            <a:spLocks noChangeArrowheads="1"/>
          </p:cNvSpPr>
          <p:nvPr/>
        </p:nvSpPr>
        <p:spPr bwMode="auto">
          <a:xfrm>
            <a:off x="5081403" y="4546506"/>
            <a:ext cx="1039758" cy="866260"/>
          </a:xfrm>
          <a:prstGeom prst="hexagon">
            <a:avLst>
              <a:gd name="adj" fmla="val 24995"/>
              <a:gd name="vf" fmla="val 115470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Разрешение проблем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32" name="Шестиугольник 18"/>
          <p:cNvSpPr>
            <a:spLocks noChangeArrowheads="1"/>
          </p:cNvSpPr>
          <p:nvPr/>
        </p:nvSpPr>
        <p:spPr bwMode="auto">
          <a:xfrm>
            <a:off x="5985539" y="4535509"/>
            <a:ext cx="1039758" cy="866261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Получение нового знания</a:t>
            </a:r>
            <a:endParaRPr lang="ru-RU" altLang="ru-RU" sz="1385" dirty="0">
              <a:latin typeface="Arial" panose="020B0604020202020204" pitchFamily="34" charset="0"/>
            </a:endParaRPr>
          </a:p>
        </p:txBody>
      </p:sp>
      <p:sp>
        <p:nvSpPr>
          <p:cNvPr id="33" name="Шестиугольник 15"/>
          <p:cNvSpPr>
            <a:spLocks noChangeArrowheads="1"/>
          </p:cNvSpPr>
          <p:nvPr/>
        </p:nvSpPr>
        <p:spPr bwMode="auto">
          <a:xfrm>
            <a:off x="5550576" y="3874512"/>
            <a:ext cx="1039758" cy="866260"/>
          </a:xfrm>
          <a:prstGeom prst="hexagon">
            <a:avLst>
              <a:gd name="adj" fmla="val 24995"/>
              <a:gd name="vf" fmla="val 115470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Творческое выражение</a:t>
            </a:r>
            <a:endParaRPr lang="ru-RU" altLang="ru-RU" sz="1385">
              <a:latin typeface="Arial" panose="020B0604020202020204" pitchFamily="34" charset="0"/>
            </a:endParaRPr>
          </a:p>
        </p:txBody>
      </p:sp>
      <p:sp>
        <p:nvSpPr>
          <p:cNvPr id="34" name="Прямоугольник 19"/>
          <p:cNvSpPr>
            <a:spLocks noChangeArrowheads="1"/>
          </p:cNvSpPr>
          <p:nvPr/>
        </p:nvSpPr>
        <p:spPr bwMode="auto">
          <a:xfrm>
            <a:off x="2352029" y="5505621"/>
            <a:ext cx="2493952" cy="246805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Внешние стимуляторы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5" name="Прямоугольник 20"/>
          <p:cNvSpPr>
            <a:spLocks noChangeArrowheads="1"/>
          </p:cNvSpPr>
          <p:nvPr/>
        </p:nvSpPr>
        <p:spPr bwMode="auto">
          <a:xfrm>
            <a:off x="4928677" y="5509289"/>
            <a:ext cx="2350756" cy="243139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Достижения и прогресс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6" name="Шестиугольник 21"/>
          <p:cNvSpPr>
            <a:spLocks noChangeArrowheads="1"/>
          </p:cNvSpPr>
          <p:nvPr/>
        </p:nvSpPr>
        <p:spPr bwMode="auto">
          <a:xfrm>
            <a:off x="3037320" y="3878177"/>
            <a:ext cx="1039757" cy="866261"/>
          </a:xfrm>
          <a:prstGeom prst="hexagon">
            <a:avLst>
              <a:gd name="adj" fmla="val 24995"/>
              <a:gd name="vf" fmla="val 115470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7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Культурные нормы и ожидания</a:t>
            </a:r>
            <a:endParaRPr lang="ru-RU" altLang="ru-RU" sz="1385" dirty="0">
              <a:latin typeface="Arial" panose="020B0604020202020204" pitchFamily="34" charset="0"/>
            </a:endParaRPr>
          </a:p>
        </p:txBody>
      </p:sp>
      <p:sp>
        <p:nvSpPr>
          <p:cNvPr id="41" name="Выгнутая вправо стрелка 40"/>
          <p:cNvSpPr/>
          <p:nvPr/>
        </p:nvSpPr>
        <p:spPr>
          <a:xfrm rot="10800000">
            <a:off x="2175703" y="2930055"/>
            <a:ext cx="494587" cy="1151919"/>
          </a:xfrm>
          <a:prstGeom prst="curved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85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30716" y="1929673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46" name="Выгнутая вправо стрелка 45"/>
          <p:cNvSpPr/>
          <p:nvPr/>
        </p:nvSpPr>
        <p:spPr>
          <a:xfrm>
            <a:off x="6506029" y="2846785"/>
            <a:ext cx="628151" cy="1212837"/>
          </a:xfrm>
          <a:prstGeom prst="curvedLeftArrow">
            <a:avLst>
              <a:gd name="adj1" fmla="val 19008"/>
              <a:gd name="adj2" fmla="val 50000"/>
              <a:gd name="adj3" fmla="val 25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85"/>
          </a:p>
        </p:txBody>
      </p:sp>
      <p:sp>
        <p:nvSpPr>
          <p:cNvPr id="47" name="Выгнутая вправо стрелка 46"/>
          <p:cNvSpPr/>
          <p:nvPr/>
        </p:nvSpPr>
        <p:spPr>
          <a:xfrm rot="10239697" flipH="1">
            <a:off x="6527767" y="2753689"/>
            <a:ext cx="594212" cy="1154027"/>
          </a:xfrm>
          <a:prstGeom prst="curved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85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279433" y="1700918"/>
            <a:ext cx="1722013" cy="2590746"/>
          </a:xfrm>
          <a:prstGeom prst="wedgeRectCallout">
            <a:avLst>
              <a:gd name="adj1" fmla="val -59173"/>
              <a:gd name="adj2" fmla="val 10537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39" i="1" dirty="0">
                <a:solidFill>
                  <a:schemeClr val="tx1"/>
                </a:solidFill>
              </a:rPr>
              <a:t>Предложения по оценке: </a:t>
            </a:r>
            <a:r>
              <a:rPr lang="ru-RU" sz="1539" b="1" dirty="0">
                <a:solidFill>
                  <a:schemeClr val="tx1"/>
                </a:solidFill>
              </a:rPr>
              <a:t>ТЕСТЫ</a:t>
            </a:r>
          </a:p>
          <a:p>
            <a:r>
              <a:rPr lang="ru-RU" sz="924" dirty="0">
                <a:solidFill>
                  <a:schemeClr val="tx1"/>
                </a:solidFill>
              </a:rPr>
              <a:t>Показателями способности мыслить творчески служит также </a:t>
            </a:r>
            <a:r>
              <a:rPr lang="ru-RU" sz="924" b="1" dirty="0">
                <a:solidFill>
                  <a:schemeClr val="tx1"/>
                </a:solidFill>
              </a:rPr>
              <a:t>качество продуктов</a:t>
            </a:r>
            <a:r>
              <a:rPr lang="ru-RU" sz="924" dirty="0">
                <a:solidFill>
                  <a:schemeClr val="tx1"/>
                </a:solidFill>
              </a:rPr>
              <a:t> , подготовленных в результате процессов креативного мышления:</a:t>
            </a:r>
          </a:p>
          <a:p>
            <a:pPr marL="131948" indent="-131948">
              <a:buFont typeface="Arial" panose="020B0604020202020204" pitchFamily="34" charset="0"/>
              <a:buChar char="•"/>
            </a:pPr>
            <a:r>
              <a:rPr lang="ru-RU" sz="924" b="1" dirty="0">
                <a:solidFill>
                  <a:schemeClr val="tx1"/>
                </a:solidFill>
              </a:rPr>
              <a:t>письменных работ;</a:t>
            </a:r>
          </a:p>
          <a:p>
            <a:pPr marL="131948" indent="-131948">
              <a:buFont typeface="Arial" panose="020B0604020202020204" pitchFamily="34" charset="0"/>
              <a:buChar char="•"/>
            </a:pPr>
            <a:r>
              <a:rPr lang="ru-RU" sz="924" b="1" dirty="0">
                <a:solidFill>
                  <a:schemeClr val="tx1"/>
                </a:solidFill>
              </a:rPr>
              <a:t>визуальных сообщений;</a:t>
            </a:r>
          </a:p>
          <a:p>
            <a:pPr marL="131948" indent="-131948">
              <a:buFont typeface="Arial" panose="020B0604020202020204" pitchFamily="34" charset="0"/>
              <a:buChar char="•"/>
            </a:pPr>
            <a:r>
              <a:rPr lang="ru-RU" sz="924" b="1" dirty="0">
                <a:solidFill>
                  <a:schemeClr val="tx1"/>
                </a:solidFill>
              </a:rPr>
              <a:t>представлений с </a:t>
            </a:r>
            <a:r>
              <a:rPr lang="ru-RU" sz="924" b="1" dirty="0" err="1">
                <a:solidFill>
                  <a:schemeClr val="tx1"/>
                </a:solidFill>
              </a:rPr>
              <a:t>использо-ванием</a:t>
            </a:r>
            <a:r>
              <a:rPr lang="ru-RU" sz="924" b="1" dirty="0">
                <a:solidFill>
                  <a:schemeClr val="tx1"/>
                </a:solidFill>
              </a:rPr>
              <a:t> пластики, мимики, жестов и иных средств;</a:t>
            </a:r>
          </a:p>
          <a:p>
            <a:pPr marL="131948" indent="-131948">
              <a:buFont typeface="Arial" panose="020B0604020202020204" pitchFamily="34" charset="0"/>
              <a:buChar char="•"/>
            </a:pPr>
            <a:r>
              <a:rPr lang="ru-RU" sz="924" b="1" dirty="0">
                <a:solidFill>
                  <a:schemeClr val="tx1"/>
                </a:solidFill>
              </a:rPr>
              <a:t>формулирование вопросов и гипотез;</a:t>
            </a:r>
          </a:p>
          <a:p>
            <a:pPr marL="131948" indent="-131948">
              <a:buFont typeface="Arial" panose="020B0604020202020204" pitchFamily="34" charset="0"/>
              <a:buChar char="•"/>
            </a:pPr>
            <a:r>
              <a:rPr lang="ru-RU" sz="924" b="1" dirty="0">
                <a:solidFill>
                  <a:schemeClr val="tx1"/>
                </a:solidFill>
              </a:rPr>
              <a:t>предложение решений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86987" y="2862690"/>
            <a:ext cx="1385509" cy="1472449"/>
          </a:xfrm>
          <a:prstGeom prst="wedgeRectCallout">
            <a:avLst>
              <a:gd name="adj1" fmla="val 164299"/>
              <a:gd name="adj2" fmla="val -1117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5" i="1" dirty="0">
                <a:solidFill>
                  <a:schemeClr val="tx1"/>
                </a:solidFill>
              </a:rPr>
              <a:t>Предложения по оценке</a:t>
            </a:r>
          </a:p>
          <a:p>
            <a:pPr algn="ctr"/>
            <a:endParaRPr lang="ru-RU" sz="1385" dirty="0"/>
          </a:p>
          <a:p>
            <a:pPr algn="ctr"/>
            <a:endParaRPr lang="ru-RU" sz="1385" dirty="0"/>
          </a:p>
          <a:p>
            <a:pPr algn="ctr"/>
            <a:endParaRPr lang="ru-RU" sz="1385" dirty="0"/>
          </a:p>
          <a:p>
            <a:pPr algn="ctr"/>
            <a:endParaRPr lang="ru-RU" sz="1385" dirty="0"/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189943" y="3543402"/>
            <a:ext cx="1385509" cy="791737"/>
          </a:xfrm>
          <a:prstGeom prst="wedgeRectCallout">
            <a:avLst>
              <a:gd name="adj1" fmla="val 118183"/>
              <a:gd name="adj2" fmla="val 2049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9" b="1" cap="all" dirty="0">
                <a:solidFill>
                  <a:schemeClr val="tx1"/>
                </a:solidFill>
              </a:rPr>
              <a:t>Анкеты</a:t>
            </a:r>
          </a:p>
          <a:p>
            <a:pPr algn="ctr"/>
            <a:endParaRPr lang="ru-RU" sz="1385" dirty="0">
              <a:solidFill>
                <a:schemeClr val="tx1"/>
              </a:solidFill>
            </a:endParaRPr>
          </a:p>
          <a:p>
            <a:pPr algn="ctr"/>
            <a:endParaRPr lang="ru-RU" sz="1385" dirty="0">
              <a:solidFill>
                <a:schemeClr val="tx1"/>
              </a:solidFill>
            </a:endParaRPr>
          </a:p>
        </p:txBody>
      </p:sp>
      <p:pic>
        <p:nvPicPr>
          <p:cNvPr id="40" name="Рисунок 39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87" y="40785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3970552" y="4225909"/>
            <a:ext cx="213050" cy="218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+</a:t>
            </a:r>
            <a:endParaRPr lang="ru-RU" b="1" dirty="0"/>
          </a:p>
        </p:txBody>
      </p:sp>
      <p:sp>
        <p:nvSpPr>
          <p:cNvPr id="39" name="Овал 38">
            <a:hlinkClick r:id="rId4" action="ppaction://hlinksldjump"/>
          </p:cNvPr>
          <p:cNvSpPr/>
          <p:nvPr/>
        </p:nvSpPr>
        <p:spPr>
          <a:xfrm>
            <a:off x="4514517" y="4870406"/>
            <a:ext cx="213050" cy="218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+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51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893884" y="65711"/>
            <a:ext cx="8085225" cy="1080554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/>
              <a:t>Модель </a:t>
            </a:r>
            <a:r>
              <a:rPr lang="ru-RU" sz="3200" b="1" dirty="0"/>
              <a:t>оценки креативного мышления</a:t>
            </a:r>
            <a:br>
              <a:rPr lang="ru-RU" sz="3200" b="1" dirty="0"/>
            </a:br>
            <a:r>
              <a:rPr lang="ru-RU" sz="3200" b="1" dirty="0"/>
              <a:t>в исследовании </a:t>
            </a:r>
            <a:r>
              <a:rPr lang="en-US" sz="3200" b="1" dirty="0" smtClean="0"/>
              <a:t>PISA</a:t>
            </a:r>
            <a:r>
              <a:rPr lang="ru-RU" sz="3200" b="1" dirty="0" smtClean="0"/>
              <a:t>: тематическая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42747" y="2362810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1642747" y="2714690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30"/>
          <p:cNvSpPr>
            <a:spLocks noChangeArrowheads="1"/>
          </p:cNvSpPr>
          <p:nvPr/>
        </p:nvSpPr>
        <p:spPr bwMode="auto">
          <a:xfrm>
            <a:off x="395654" y="1648621"/>
            <a:ext cx="8388000" cy="612000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Креативное самовыражение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3" name="Овал 31"/>
          <p:cNvSpPr>
            <a:spLocks noChangeArrowheads="1"/>
          </p:cNvSpPr>
          <p:nvPr/>
        </p:nvSpPr>
        <p:spPr bwMode="auto">
          <a:xfrm>
            <a:off x="395654" y="2383668"/>
            <a:ext cx="3996000" cy="1440000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письменное</a:t>
            </a:r>
          </a:p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устное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4" name="Овал 32"/>
          <p:cNvSpPr>
            <a:spLocks noChangeArrowheads="1"/>
          </p:cNvSpPr>
          <p:nvPr/>
        </p:nvSpPr>
        <p:spPr bwMode="auto">
          <a:xfrm>
            <a:off x="4808937" y="2419401"/>
            <a:ext cx="3996000" cy="1440000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altLang="ru-RU" sz="24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символическое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33"/>
          <p:cNvSpPr>
            <a:spLocks noChangeArrowheads="1"/>
          </p:cNvSpPr>
          <p:nvPr/>
        </p:nvSpPr>
        <p:spPr bwMode="auto">
          <a:xfrm>
            <a:off x="395654" y="4200102"/>
            <a:ext cx="8388000" cy="612000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Получение нового знания/ Решение проблем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6" name="Овал 34"/>
          <p:cNvSpPr>
            <a:spLocks noChangeArrowheads="1"/>
          </p:cNvSpPr>
          <p:nvPr/>
        </p:nvSpPr>
        <p:spPr bwMode="auto">
          <a:xfrm>
            <a:off x="395654" y="4938370"/>
            <a:ext cx="3996000" cy="1440000"/>
          </a:xfrm>
          <a:prstGeom prst="ellipse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естественно 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altLang="ru-RU" sz="24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математические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7" name="Овал 35"/>
          <p:cNvSpPr>
            <a:spLocks noChangeArrowheads="1"/>
          </p:cNvSpPr>
          <p:nvPr/>
        </p:nvSpPr>
        <p:spPr bwMode="auto">
          <a:xfrm>
            <a:off x="4762324" y="4938370"/>
            <a:ext cx="3996000" cy="1440000"/>
          </a:xfrm>
          <a:prstGeom prst="ellipse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altLang="ru-RU" sz="24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межличностные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3858" y="1940065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3858" y="2116005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14" name="Рисунок 13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44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86404" y="97971"/>
            <a:ext cx="839044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Модель оценки креативного мышления</a:t>
            </a:r>
            <a:br>
              <a:rPr lang="ru-RU" sz="3200" b="1" dirty="0"/>
            </a:br>
            <a:r>
              <a:rPr lang="ru-RU" sz="3200" b="1" dirty="0"/>
              <a:t>в исследовании </a:t>
            </a:r>
            <a:r>
              <a:rPr lang="en-US" sz="3200" b="1" dirty="0"/>
              <a:t>PISA</a:t>
            </a:r>
            <a:r>
              <a:rPr lang="ru-RU" sz="3200" b="1" dirty="0"/>
              <a:t>: </a:t>
            </a:r>
            <a:r>
              <a:rPr lang="ru-RU" sz="3200" b="1" dirty="0" err="1" smtClean="0"/>
              <a:t>компетентностная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900504193"/>
              </p:ext>
            </p:extLst>
          </p:nvPr>
        </p:nvGraphicFramePr>
        <p:xfrm>
          <a:off x="249210" y="1582824"/>
          <a:ext cx="4608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2142" y="4941109"/>
            <a:ext cx="3269802" cy="8305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47" b="1" dirty="0">
                <a:ea typeface="Cambria" panose="02040503050406030204" pitchFamily="18" charset="0"/>
                <a:cs typeface="Times New Roman" panose="02020603050405020304" pitchFamily="18" charset="0"/>
              </a:rPr>
              <a:t>Выдвижение и совершенствование идей</a:t>
            </a:r>
            <a:endParaRPr lang="ru-RU" sz="1847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796256352"/>
              </p:ext>
            </p:extLst>
          </p:nvPr>
        </p:nvGraphicFramePr>
        <p:xfrm>
          <a:off x="4812633" y="1684421"/>
          <a:ext cx="3549314" cy="30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81624" y="4941109"/>
            <a:ext cx="2831437" cy="82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47" b="1">
                <a:ea typeface="Cambria" panose="02040503050406030204" pitchFamily="18" charset="0"/>
                <a:cs typeface="Times New Roman" panose="02020603050405020304" pitchFamily="18" charset="0"/>
              </a:rPr>
              <a:t>Оценка и отбор идей</a:t>
            </a:r>
            <a:endParaRPr lang="ru-RU" sz="1847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 preferRelativeResize="0"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409" y="325185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68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1081118" y="51304"/>
            <a:ext cx="7868657" cy="1118137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Модели заданий: письменное самовыражение</a:t>
            </a:r>
            <a:endParaRPr sz="3200" b="1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1"/>
          <p:cNvSpPr/>
          <p:nvPr/>
        </p:nvSpPr>
        <p:spPr>
          <a:xfrm>
            <a:off x="256518" y="1753454"/>
            <a:ext cx="856262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создание 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свободных высказываний и текстов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(с указанными ограничениями по объёму);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выдвижение 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идей для создания текстов на основе рассмотрения различных стимулов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таких как фантастические иллюстрации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рисованные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мультфильмы без заголовков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или ряд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абстрактных 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картинок;</a:t>
            </a:r>
            <a:endParaRPr lang="ru-RU" sz="2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(3)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оценка креативности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приводимых высказываний, например, заголовков, историй, лозунгов, и т.п. и</a:t>
            </a:r>
          </a:p>
          <a:p>
            <a:pPr indent="346485" algn="just">
              <a:spcBef>
                <a:spcPts val="462"/>
              </a:spcBef>
              <a:spcAft>
                <a:spcPts val="462"/>
              </a:spcAft>
            </a:pP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(4)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ru-RU" sz="24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совершенствование </a:t>
            </a:r>
            <a:r>
              <a:rPr lang="ru-RU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собственных или чужих текстов</a:t>
            </a:r>
            <a:r>
              <a:rPr 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051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5028" y="84686"/>
            <a:ext cx="7620001" cy="1051374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/>
              <a:t>Примеры заданий: письменное самовыражение</a:t>
            </a:r>
            <a:endParaRPr sz="32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340" t="22262" r="20703" b="7069"/>
          <a:stretch/>
        </p:blipFill>
        <p:spPr bwMode="auto">
          <a:xfrm>
            <a:off x="830180" y="1503948"/>
            <a:ext cx="7531768" cy="4980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2069</Words>
  <Application>Microsoft Office PowerPoint</Application>
  <PresentationFormat>Экран (4:3)</PresentationFormat>
  <Paragraphs>332</Paragraphs>
  <Slides>48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Зачем в исследовании PISA приступают к измерению способности к креативному мышлению</vt:lpstr>
      <vt:lpstr>Креативное мышление: определение</vt:lpstr>
      <vt:lpstr>Рамки исследования PISA с учётом его  специфики (15-летние учащиеся)</vt:lpstr>
      <vt:lpstr>Основания для построения модели оценки креативного мышления</vt:lpstr>
      <vt:lpstr>Модель оценки креативного мышления в исследовании PISA: тематическая</vt:lpstr>
      <vt:lpstr>Модель оценки креативного мышления в исследовании PISA: компетентностная</vt:lpstr>
      <vt:lpstr>Модели заданий: письменное самовыражение</vt:lpstr>
      <vt:lpstr>Примеры заданий: письменное самовыражение</vt:lpstr>
      <vt:lpstr>Примеры заданий: письменное самовыражение</vt:lpstr>
      <vt:lpstr>Модели заданий: визуальное самовыражение</vt:lpstr>
      <vt:lpstr>Примеры заданий: визуальное самовыражение</vt:lpstr>
      <vt:lpstr>Примеры заданий: визуальное самовыражение</vt:lpstr>
      <vt:lpstr>Примеры заданий: визуальное самовыражение</vt:lpstr>
      <vt:lpstr>Модели заданий: решение социальных проблем</vt:lpstr>
      <vt:lpstr>Примеры заданий: решение социальных проблем</vt:lpstr>
      <vt:lpstr>Модели заданий: решение научных проблем</vt:lpstr>
      <vt:lpstr>Примеры заданий: решение научных проблем</vt:lpstr>
      <vt:lpstr>Специфика заданий на решение научных проблем</vt:lpstr>
      <vt:lpstr>Модели заданий: выдвижение разнообразных идей</vt:lpstr>
      <vt:lpstr>Примеры заданий: выдвижение разнообразных идей</vt:lpstr>
      <vt:lpstr>Модели заданий: уточнение и совершенствование идей </vt:lpstr>
      <vt:lpstr>Примеры заданий: уточнение и совершенствование идей</vt:lpstr>
      <vt:lpstr>Модели заданий: оценка и отбор идей </vt:lpstr>
      <vt:lpstr>Примеры заданий: оценка и отбор идей</vt:lpstr>
      <vt:lpstr>Учёт возрастных особенностей</vt:lpstr>
      <vt:lpstr>Структура заданий</vt:lpstr>
      <vt:lpstr>Типы ответов</vt:lpstr>
      <vt:lpstr>Что показала апробация: некоторые результаты</vt:lpstr>
      <vt:lpstr>Возможные причины несформированности функциональной грамотности: формализм знаний</vt:lpstr>
      <vt:lpstr>Задание «Рисунок к математическому выражению»</vt:lpstr>
      <vt:lpstr>Задание «Рисунок к математическому выражению»</vt:lpstr>
      <vt:lpstr>Задание «Рисунок к математическому выражению»: ответы пятиклассников</vt:lpstr>
      <vt:lpstr>Задание «Рисунок к математическому выражению»: ответы пятиклассников</vt:lpstr>
      <vt:lpstr>Задание «Рисунок к математическому выражению»: ответы пятиклассников</vt:lpstr>
      <vt:lpstr>Задание «Рисунок к математическому выражению»: ответы пятиклассников</vt:lpstr>
      <vt:lpstr>Проблемы естественнонаучной  подготовки</vt:lpstr>
      <vt:lpstr>Задание «Вопросы Почемучки»</vt:lpstr>
      <vt:lpstr>Задание «Вопросы Почемучки»: ответы пятиклассников</vt:lpstr>
      <vt:lpstr>Задание «Вопросы Почемучки»: ответы пятиклассников</vt:lpstr>
      <vt:lpstr>Ответы пятиклассников на задание «Школа будущего»</vt:lpstr>
      <vt:lpstr>Задание «Школа будущего»: ответы пятиклассников</vt:lpstr>
      <vt:lpstr>Задание «Школа будущего»: ответы пятиклассников</vt:lpstr>
      <vt:lpstr>Задание «Школа будущего»: ответы пятиклассников</vt:lpstr>
      <vt:lpstr>Спасибо за внимание!</vt:lpstr>
      <vt:lpstr>Приложение</vt:lpstr>
      <vt:lpstr>Внешние стимуляторы: культурные нормы и ожидания</vt:lpstr>
      <vt:lpstr>Внешние стимуляторы: климат в классе Как не надо строить учебный процесс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Грачева Екатерина Андреевна</cp:lastModifiedBy>
  <cp:revision>49</cp:revision>
  <dcterms:created xsi:type="dcterms:W3CDTF">2019-02-14T13:54:27Z</dcterms:created>
  <dcterms:modified xsi:type="dcterms:W3CDTF">2019-10-23T07:35:25Z</dcterms:modified>
</cp:coreProperties>
</file>