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3D7"/>
    <a:srgbClr val="EE0000"/>
    <a:srgbClr val="002A7E"/>
    <a:srgbClr val="D01ED4"/>
    <a:srgbClr val="FFFFCC"/>
    <a:srgbClr val="F9D7A5"/>
    <a:srgbClr val="BCF4FC"/>
    <a:srgbClr val="FD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C9C2-41D4-43DB-97F8-FB54A4367404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287C-4C74-4973-B7C2-B2B7BF00D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C444-EFD9-4E84-996F-5836D6F9AC75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3B8-6723-47F1-89E2-B96439430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E38E-26C9-4090-818A-26D9FED51DE8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2899-7266-4EAE-85C6-0DFFFEEA2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F904-FCEA-4EE9-B755-AB1794CF5926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4374-A3E3-4674-A048-04882000C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AFF8-70B1-415A-A906-F43F7BB092BA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43A2-2521-43D4-8072-16DF2A6F9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F051-B686-4B7D-A68F-06ABCBFC754F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7F8-2187-46B6-B4A2-9D140E4E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77A2-E574-4E78-9D0B-0B88076A470A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6BFD-B637-4CC2-9FF9-E31E3B743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9F03-3B82-4630-AB56-AE0BEF51E401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574-B7B3-427D-95BC-48DDAED53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3748-87D2-4F63-93D2-BA20BA7DA184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4488-3196-48C1-A6C8-4A839E83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BFDE-C4F6-40EE-9E54-2BA05F5CC845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294E-6C81-424D-8F8D-469FB9294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9C72-224E-4A34-9C02-625935A6AE72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10FA-2129-48AF-80B9-FC043DF1F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CF4FC"/>
            </a:gs>
            <a:gs pos="50000">
              <a:srgbClr val="BCF4FC"/>
            </a:gs>
            <a:gs pos="100000">
              <a:srgbClr val="FFFF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7E0FC-7AE0-42E2-8235-C009498008A9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5DE0-B350-4573-B521-E0C5A1C36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hl=ru&amp;newwindow=1&amp;biw=1193&amp;bih=857&amp;site=search&amp;tbm=isch&amp;sa=1&amp;q=%D1%84%D1%83%D1%82&amp;btnG=%D0%9F%D0%BE%D0%B8%D1%81%D0%BA&amp;aq=f&amp;aqi=g10&amp;aql=&amp;oq=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ultiki.arjlover.net/info/38.popugaev.av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50;&#1072;&#1088;&#1052;&#1072;&#1053;\&#1056;&#1072;&#1073;&#1086;&#1095;&#1080;&#1081;%20&#1089;&#1090;&#1086;&#1083;\&#1042;&#1077;&#1083;&#1080;&#1095;&#1080;&#1085;&#1099;.%20&#1044;&#1083;&#1080;&#1085;&#1072;\&#1060;&#1080;&#1083;&#1100;&#1084;3.wm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500438"/>
            <a:ext cx="5143536" cy="257176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Автор: учитель начальных классов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Цогоева</a:t>
            </a:r>
            <a:r>
              <a:rPr lang="ru-RU" sz="20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 Юлия Евгеньевна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МБОУ «СОШ № 164» </a:t>
            </a:r>
            <a:r>
              <a:rPr lang="ru-RU" sz="2000" dirty="0" err="1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г.о</a:t>
            </a:r>
            <a:r>
              <a:rPr lang="ru-RU" sz="20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. </a:t>
            </a:r>
            <a:r>
              <a:rPr lang="ru-RU" sz="200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Самара</a:t>
            </a:r>
            <a:endParaRPr lang="ru-RU" sz="2000" dirty="0">
              <a:ln>
                <a:solidFill>
                  <a:srgbClr val="002A7E"/>
                </a:solidFill>
              </a:ln>
              <a:solidFill>
                <a:srgbClr val="0D03D7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950913"/>
            <a:ext cx="5273675" cy="2627312"/>
          </a:xfrm>
          <a:prstGeom prst="rect">
            <a:avLst/>
          </a:prstGeom>
          <a:noFill/>
        </p:spPr>
      </p:pic>
      <p:pic>
        <p:nvPicPr>
          <p:cNvPr id="6" name="Рисунок 5" descr="За парто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3194050"/>
            <a:ext cx="2230437" cy="3073400"/>
          </a:xfrm>
          <a:prstGeom prst="rect">
            <a:avLst/>
          </a:prstGeom>
          <a:noFill/>
        </p:spPr>
      </p:pic>
      <p:pic>
        <p:nvPicPr>
          <p:cNvPr id="13316" name="Picture 4" descr="C:\Program Files (x86)\Microsoft Office\MEDIA\OFFICE12\Lines\BD21370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"/>
            <a:ext cx="92154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Program Files (x86)\Microsoft Office\MEDIA\OFFICE12\Lines\BD21370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1138"/>
            <a:ext cx="92154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85725"/>
            <a:ext cx="8242300" cy="1206500"/>
          </a:xfr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867650" y="5938838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DSC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75" y="1298575"/>
            <a:ext cx="2724150" cy="527843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4143375" y="6143625"/>
            <a:ext cx="2857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357813" y="6143625"/>
            <a:ext cx="28575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6250" y="6143625"/>
            <a:ext cx="1214438" cy="1588"/>
          </a:xfrm>
          <a:prstGeom prst="straightConnector1">
            <a:avLst/>
          </a:prstGeom>
          <a:ln w="5715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8229600" cy="5357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28575">
                  <a:solidFill>
                    <a:srgbClr val="002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Величина</a:t>
            </a:r>
            <a:r>
              <a:rPr lang="ru-RU" sz="4800" b="1" dirty="0" smtClean="0">
                <a:ln w="19050">
                  <a:solidFill>
                    <a:srgbClr val="002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4800" b="1" dirty="0" smtClean="0">
                <a:ln w="19050">
                  <a:solidFill>
                    <a:srgbClr val="002A7E"/>
                  </a:solidFill>
                  <a:prstDash val="solid"/>
                </a:ln>
                <a:solidFill>
                  <a:srgbClr val="EE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длина</a:t>
            </a:r>
            <a:br>
              <a:rPr lang="ru-RU" sz="4800" b="1" dirty="0" smtClean="0">
                <a:ln w="19050">
                  <a:solidFill>
                    <a:srgbClr val="002A7E"/>
                  </a:solidFill>
                  <a:prstDash val="solid"/>
                </a:ln>
                <a:solidFill>
                  <a:srgbClr val="EE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ln w="28575">
                  <a:solidFill>
                    <a:srgbClr val="002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Единицы измерения:</a:t>
            </a:r>
            <a:br>
              <a:rPr lang="ru-RU" sz="4800" b="1" dirty="0" smtClean="0">
                <a:ln w="28575">
                  <a:solidFill>
                    <a:srgbClr val="002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миллиметр</a:t>
            </a:r>
            <a:b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</a:b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сантиметр</a:t>
            </a:r>
            <a:b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</a:b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 </a:t>
            </a: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EE0000"/>
                </a:solidFill>
              </a:rPr>
              <a:t>метр</a:t>
            </a: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/>
            </a:r>
            <a:b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</a:b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 километр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560388"/>
            <a:ext cx="8242300" cy="2017712"/>
          </a:xfrm>
        </p:spPr>
      </p:pic>
      <p:pic>
        <p:nvPicPr>
          <p:cNvPr id="24578" name="Рисунок 4" descr="Рисунок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643313"/>
            <a:ext cx="6718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5572125" y="3643313"/>
            <a:ext cx="285750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143500" y="3643313"/>
            <a:ext cx="285750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86375" y="3643313"/>
            <a:ext cx="428625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Как измерить отрезок</a:t>
            </a:r>
            <a:endParaRPr lang="ru-RU" sz="4800" dirty="0">
              <a:ln>
                <a:solidFill>
                  <a:srgbClr val="002A7E"/>
                </a:solidFill>
              </a:ln>
              <a:solidFill>
                <a:srgbClr val="0D03D7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00188" y="3355975"/>
            <a:ext cx="3000375" cy="1588"/>
          </a:xfrm>
          <a:prstGeom prst="straightConnector1">
            <a:avLst/>
          </a:prstGeom>
          <a:ln w="57150">
            <a:solidFill>
              <a:srgbClr val="0D03D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357313" y="3357563"/>
            <a:ext cx="285750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57688" y="3357563"/>
            <a:ext cx="285750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424238"/>
            <a:ext cx="6718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1357313" y="3571875"/>
            <a:ext cx="285750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357313" y="3357563"/>
            <a:ext cx="285750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428750" y="3857625"/>
            <a:ext cx="142875" cy="214313"/>
          </a:xfrm>
          <a:prstGeom prst="ellipse">
            <a:avLst/>
          </a:prstGeom>
          <a:solidFill>
            <a:srgbClr val="F9D7A5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250532" y="3607594"/>
            <a:ext cx="500062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мка 32"/>
          <p:cNvSpPr/>
          <p:nvPr/>
        </p:nvSpPr>
        <p:spPr>
          <a:xfrm>
            <a:off x="4357688" y="3857625"/>
            <a:ext cx="214312" cy="285750"/>
          </a:xfrm>
          <a:prstGeom prst="frame">
            <a:avLst/>
          </a:prstGeom>
          <a:ln>
            <a:solidFill>
              <a:srgbClr val="0D0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Какой длины отрезок?</a:t>
            </a:r>
            <a:endParaRPr lang="ru-RU" dirty="0">
              <a:ln>
                <a:solidFill>
                  <a:srgbClr val="002A7E"/>
                </a:solidFill>
              </a:ln>
              <a:solidFill>
                <a:srgbClr val="0D03D7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4738" y="1714500"/>
            <a:ext cx="25717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28813" y="3429000"/>
            <a:ext cx="3857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5938" y="5072063"/>
            <a:ext cx="5143500" cy="0"/>
          </a:xfrm>
          <a:prstGeom prst="line">
            <a:avLst/>
          </a:prstGeom>
          <a:ln w="57150">
            <a:solidFill>
              <a:srgbClr val="D01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Рисунок 10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6718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00438"/>
            <a:ext cx="6718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5143500"/>
            <a:ext cx="67183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931863" y="1714500"/>
            <a:ext cx="2857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786563" y="5072063"/>
            <a:ext cx="285750" cy="0"/>
          </a:xfrm>
          <a:prstGeom prst="line">
            <a:avLst/>
          </a:prstGeom>
          <a:ln w="57150">
            <a:solidFill>
              <a:srgbClr val="D01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643063" y="5072063"/>
            <a:ext cx="285750" cy="0"/>
          </a:xfrm>
          <a:prstGeom prst="line">
            <a:avLst/>
          </a:prstGeom>
          <a:ln w="57150">
            <a:solidFill>
              <a:srgbClr val="D01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643563" y="3429000"/>
            <a:ext cx="2857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785938" y="3429000"/>
            <a:ext cx="2857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503613" y="1714500"/>
            <a:ext cx="2857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360738" y="2000250"/>
            <a:ext cx="1143000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</a:rPr>
              <a:t>6 см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27763" y="5300663"/>
            <a:ext cx="1701800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01ED4"/>
                </a:solidFill>
              </a:rPr>
              <a:t>12см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14688" y="3714750"/>
            <a:ext cx="1143000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1428750" y="4000500"/>
            <a:ext cx="142875" cy="214313"/>
          </a:xfrm>
          <a:prstGeom prst="ellipse">
            <a:avLst/>
          </a:prstGeom>
          <a:solidFill>
            <a:srgbClr val="F9D7A5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285875" y="3714751"/>
            <a:ext cx="428625" cy="0"/>
          </a:xfrm>
          <a:prstGeom prst="line">
            <a:avLst/>
          </a:prstGeom>
          <a:ln w="57150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25425"/>
            <a:ext cx="8242300" cy="1639888"/>
          </a:xfrm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835824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Петерсон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Л.Г. Математика. 1 класс. 3 часть.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   - М.: Издательство «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Ювента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», 2009;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Петерсон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Л.Г. Математика 1 класс: методические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  рекомендации. Пособие для учителей.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  М.: Издательство «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Ювента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», 2008;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  <a:latin typeface="+mn-lt"/>
              </a:rPr>
              <a:t>  фото автора;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071942"/>
            <a:ext cx="821537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03D7"/>
                </a:solidFill>
                <a:latin typeface="+mn-lt"/>
                <a:hlinkClick r:id="rId3"/>
              </a:rPr>
              <a:t>http://www.google.ru/search?hl=ru&amp;newwindow=1&amp;biw=1193&amp;bih=857&amp;site=search&amp;tbm=isch&amp;sa=1&amp;q=%D1%84%D1%83%D1%82&amp;btnG=%D0%9F%D0%BE%D0%B8%D1%81%D0%BA&amp;aq=f&amp;aqi=g10&amp;aql=&amp;oq=</a:t>
            </a:r>
            <a:endParaRPr lang="ru-RU" sz="2800" dirty="0">
              <a:ln>
                <a:solidFill>
                  <a:srgbClr val="002A7E"/>
                </a:solidFill>
              </a:ln>
              <a:solidFill>
                <a:srgbClr val="0D03D7"/>
              </a:solidFill>
              <a:latin typeface="+mn-lt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28625" y="5929313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u="sng">
                <a:solidFill>
                  <a:srgbClr val="0D03D7"/>
                </a:solidFill>
                <a:latin typeface="Calibri" pitchFamily="34" charset="0"/>
                <a:hlinkClick r:id="rId4"/>
              </a:rPr>
              <a:t>http://multiki.arjlover.net/info/38.popugaev.avi.html</a:t>
            </a:r>
            <a:endParaRPr lang="ru-RU" sz="2800">
              <a:solidFill>
                <a:srgbClr val="0D03D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186847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Тема  «Величины. Длина» 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Цель: сформировать представление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           о величинах и их измерении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           (на примере понятия длины).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D03D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2660662"/>
            <a:ext cx="8229600" cy="37687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Задачи: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выявить зависимость между результатами измерения длины и величиной мерки;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познакомить со старинными единицами измерения длины и сантиметром;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сформировать умения определять длину отрезка;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D03D7"/>
                </a:solidFill>
              </a:rPr>
              <a:t>развивать интерес к предмету, логическое мышление.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0D03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8288"/>
            <a:ext cx="8607425" cy="1871662"/>
          </a:xfrm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2341563"/>
            <a:ext cx="2017713" cy="11636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2571744"/>
            <a:ext cx="2167132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hlinkClick r:id="rId4" action="ppaction://hlinksldjump"/>
              </a:rPr>
              <a:t>локоть</a:t>
            </a:r>
            <a:endParaRPr lang="ru-RU" sz="5400" dirty="0">
              <a:ln>
                <a:solidFill>
                  <a:srgbClr val="002A7E"/>
                </a:solidFill>
              </a:ln>
              <a:solidFill>
                <a:srgbClr val="0D03D7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163" y="2577108"/>
            <a:ext cx="2309928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hlinkClick r:id="rId5" action="ppaction://hlinksldjump"/>
              </a:rPr>
              <a:t>ладонь</a:t>
            </a:r>
            <a:endParaRPr lang="ru-RU" sz="3200" dirty="0">
              <a:ln>
                <a:solidFill>
                  <a:srgbClr val="002A7E"/>
                </a:solidFill>
              </a:ln>
              <a:solidFill>
                <a:srgbClr val="0D03D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9" name="TextBox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" y="3986213"/>
            <a:ext cx="2670175" cy="1165225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986213"/>
            <a:ext cx="1957388" cy="1165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3" y="4286256"/>
            <a:ext cx="2317686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hlinkClick r:id="rId8" action="ppaction://hlinksldjump"/>
              </a:rPr>
              <a:t>сажень</a:t>
            </a:r>
            <a:endParaRPr lang="ru-RU" sz="5400" dirty="0">
              <a:ln>
                <a:solidFill>
                  <a:srgbClr val="002A7E"/>
                </a:solidFill>
              </a:ln>
              <a:solidFill>
                <a:srgbClr val="0D03D7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3" name="Стрелка влево 12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3350" y="5754688"/>
            <a:ext cx="701675" cy="55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локоть</a:t>
            </a:r>
            <a:endParaRPr lang="ru-RU" sz="5400" dirty="0">
              <a:ln>
                <a:solidFill>
                  <a:srgbClr val="002A7E"/>
                </a:solidFill>
              </a:ln>
              <a:solidFill>
                <a:srgbClr val="0D03D7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858125" y="5929313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2852738"/>
            <a:ext cx="4864100" cy="1938337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357438" y="4429125"/>
            <a:ext cx="571500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286500" y="4214813"/>
            <a:ext cx="1000125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188" y="4572000"/>
            <a:ext cx="4143375" cy="1588"/>
          </a:xfrm>
          <a:prstGeom prst="straightConnector1">
            <a:avLst/>
          </a:prstGeom>
          <a:ln w="5715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652463"/>
            <a:ext cx="8242300" cy="1212850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867650" y="5938838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2738" y="2706688"/>
            <a:ext cx="3438525" cy="2798762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107656" y="2821782"/>
            <a:ext cx="357187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072063" y="2786063"/>
            <a:ext cx="285750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6250" y="2714625"/>
            <a:ext cx="928688" cy="1588"/>
          </a:xfrm>
          <a:prstGeom prst="straightConnector1">
            <a:avLst/>
          </a:prstGeom>
          <a:ln w="5715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798513"/>
            <a:ext cx="8242300" cy="1206500"/>
          </a:xfrm>
        </p:spPr>
      </p:pic>
      <p:pic>
        <p:nvPicPr>
          <p:cNvPr id="4" name="Рисунок 3" descr="обр. 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2566988"/>
            <a:ext cx="3657600" cy="24384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607469" y="4893469"/>
            <a:ext cx="928688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786437" y="5000626"/>
            <a:ext cx="714375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71813" y="5000625"/>
            <a:ext cx="3071812" cy="1588"/>
          </a:xfrm>
          <a:prstGeom prst="straightConnector1">
            <a:avLst/>
          </a:prstGeom>
          <a:ln w="6350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7715250" y="5786438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002A7E"/>
                  </a:solidFill>
                </a:ln>
                <a:solidFill>
                  <a:srgbClr val="0D03D7"/>
                </a:solidFill>
              </a:rPr>
              <a:t>сажень</a:t>
            </a:r>
            <a:endParaRPr lang="ru-RU" sz="5400" dirty="0">
              <a:ln>
                <a:solidFill>
                  <a:srgbClr val="002A7E"/>
                </a:solidFill>
              </a:ln>
              <a:solidFill>
                <a:srgbClr val="0D03D7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867650" y="5938838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1968500"/>
            <a:ext cx="4168775" cy="403542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6250781" y="3536157"/>
            <a:ext cx="642937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14562" y="3500438"/>
            <a:ext cx="714375" cy="0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71750" y="3713163"/>
            <a:ext cx="4000500" cy="1587"/>
          </a:xfrm>
          <a:prstGeom prst="straightConnector1">
            <a:avLst/>
          </a:prstGeom>
          <a:ln w="5715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98450"/>
            <a:ext cx="8242300" cy="1206500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867650" y="5938838"/>
            <a:ext cx="714375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DSC_0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0813" y="1719263"/>
            <a:ext cx="6302375" cy="4071937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14875" y="3143250"/>
            <a:ext cx="357188" cy="142875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4813" y="5143500"/>
            <a:ext cx="428625" cy="71438"/>
          </a:xfrm>
          <a:prstGeom prst="line">
            <a:avLst/>
          </a:prstGeom>
          <a:ln w="57150">
            <a:solidFill>
              <a:srgbClr val="0D0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643313" y="4000500"/>
            <a:ext cx="2000250" cy="428625"/>
          </a:xfrm>
          <a:prstGeom prst="straightConnector1">
            <a:avLst/>
          </a:prstGeom>
          <a:ln w="57150">
            <a:solidFill>
              <a:srgbClr val="EE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142</Words>
  <Application>Microsoft Office PowerPoint</Application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Тема  «Величины. Длина»  Цель: сформировать представление            о величинах и их измерении            (на примере понятия длины).</vt:lpstr>
      <vt:lpstr>Презентация PowerPoint</vt:lpstr>
      <vt:lpstr>Презентация PowerPoint</vt:lpstr>
      <vt:lpstr>локоть</vt:lpstr>
      <vt:lpstr>Презентация PowerPoint</vt:lpstr>
      <vt:lpstr>Презентация PowerPoint</vt:lpstr>
      <vt:lpstr>сажень</vt:lpstr>
      <vt:lpstr>Презентация PowerPoint</vt:lpstr>
      <vt:lpstr>Презентация PowerPoint</vt:lpstr>
      <vt:lpstr>Величина – длина  Единицы измерения: миллиметр сантиметр  метр  километр</vt:lpstr>
      <vt:lpstr>Презентация PowerPoint</vt:lpstr>
      <vt:lpstr>Как измерить отрезок</vt:lpstr>
      <vt:lpstr>Какой длины отрезок?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1 класс</dc:title>
  <dc:creator>Света</dc:creator>
  <cp:lastModifiedBy>user</cp:lastModifiedBy>
  <cp:revision>123</cp:revision>
  <dcterms:created xsi:type="dcterms:W3CDTF">2011-04-09T13:49:13Z</dcterms:created>
  <dcterms:modified xsi:type="dcterms:W3CDTF">2016-05-02T14:07:36Z</dcterms:modified>
</cp:coreProperties>
</file>